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42"/>
  </p:notesMasterIdLst>
  <p:sldIdLst>
    <p:sldId id="261" r:id="rId2"/>
    <p:sldId id="262" r:id="rId3"/>
    <p:sldId id="263" r:id="rId4"/>
    <p:sldId id="264" r:id="rId5"/>
    <p:sldId id="256" r:id="rId6"/>
    <p:sldId id="259" r:id="rId7"/>
    <p:sldId id="547" r:id="rId8"/>
    <p:sldId id="551" r:id="rId9"/>
    <p:sldId id="265" r:id="rId10"/>
    <p:sldId id="260" r:id="rId11"/>
    <p:sldId id="552" r:id="rId12"/>
    <p:sldId id="543" r:id="rId13"/>
    <p:sldId id="257" r:id="rId14"/>
    <p:sldId id="343" r:id="rId15"/>
    <p:sldId id="340" r:id="rId16"/>
    <p:sldId id="344" r:id="rId17"/>
    <p:sldId id="345" r:id="rId18"/>
    <p:sldId id="462" r:id="rId19"/>
    <p:sldId id="495" r:id="rId20"/>
    <p:sldId id="334" r:id="rId21"/>
    <p:sldId id="544" r:id="rId22"/>
    <p:sldId id="494" r:id="rId23"/>
    <p:sldId id="524" r:id="rId24"/>
    <p:sldId id="525" r:id="rId25"/>
    <p:sldId id="526" r:id="rId26"/>
    <p:sldId id="527" r:id="rId27"/>
    <p:sldId id="528" r:id="rId28"/>
    <p:sldId id="530" r:id="rId29"/>
    <p:sldId id="546" r:id="rId30"/>
    <p:sldId id="529" r:id="rId31"/>
    <p:sldId id="415" r:id="rId32"/>
    <p:sldId id="487" r:id="rId33"/>
    <p:sldId id="467" r:id="rId34"/>
    <p:sldId id="287" r:id="rId35"/>
    <p:sldId id="505" r:id="rId36"/>
    <p:sldId id="417" r:id="rId37"/>
    <p:sldId id="445" r:id="rId38"/>
    <p:sldId id="490" r:id="rId39"/>
    <p:sldId id="531" r:id="rId40"/>
    <p:sldId id="356" r:id="rId41"/>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2F2903-970D-41D6-8510-F2EA43474101}" v="40" dt="2022-11-09T12:23:53.46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62" autoAdjust="0"/>
    <p:restoredTop sz="89939" autoAdjust="0"/>
  </p:normalViewPr>
  <p:slideViewPr>
    <p:cSldViewPr snapToGrid="0">
      <p:cViewPr varScale="1">
        <p:scale>
          <a:sx n="99" d="100"/>
          <a:sy n="99" d="100"/>
        </p:scale>
        <p:origin x="40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413155951397383E-2"/>
          <c:y val="0.11910801546148195"/>
          <c:w val="0.95654761909891617"/>
          <c:h val="0.7048089782373933"/>
        </c:manualLayout>
      </c:layout>
      <c:barChart>
        <c:barDir val="col"/>
        <c:grouping val="clustered"/>
        <c:varyColors val="0"/>
        <c:ser>
          <c:idx val="0"/>
          <c:order val="0"/>
          <c:tx>
            <c:strRef>
              <c:f>Sheet1!$C$3</c:f>
              <c:strCache>
                <c:ptCount val="1"/>
                <c:pt idx="0">
                  <c:v>居宅件数</c:v>
                </c:pt>
              </c:strCache>
            </c:strRef>
          </c:tx>
          <c:spPr>
            <a:solidFill>
              <a:schemeClr val="accent1"/>
            </a:solidFill>
            <a:ln>
              <a:noFill/>
            </a:ln>
            <a:effectLst/>
          </c:spPr>
          <c:invertIfNegative val="0"/>
          <c:cat>
            <c:strRef>
              <c:f>Sheet1!$D$2:$N$2</c:f>
              <c:strCache>
                <c:ptCount val="11"/>
                <c:pt idx="0">
                  <c:v>11月</c:v>
                </c:pt>
                <c:pt idx="1">
                  <c:v>12月</c:v>
                </c:pt>
                <c:pt idx="2">
                  <c:v>１月</c:v>
                </c:pt>
                <c:pt idx="3">
                  <c:v>２月</c:v>
                </c:pt>
                <c:pt idx="4">
                  <c:v>３月</c:v>
                </c:pt>
                <c:pt idx="5">
                  <c:v>４月</c:v>
                </c:pt>
                <c:pt idx="6">
                  <c:v>５月</c:v>
                </c:pt>
                <c:pt idx="7">
                  <c:v>6月</c:v>
                </c:pt>
                <c:pt idx="8">
                  <c:v>７月</c:v>
                </c:pt>
                <c:pt idx="9">
                  <c:v>８月</c:v>
                </c:pt>
                <c:pt idx="10">
                  <c:v>９月</c:v>
                </c:pt>
              </c:strCache>
            </c:strRef>
          </c:cat>
          <c:val>
            <c:numRef>
              <c:f>Sheet1!$D$3:$N$3</c:f>
              <c:numCache>
                <c:formatCode>General</c:formatCode>
                <c:ptCount val="11"/>
                <c:pt idx="0">
                  <c:v>56</c:v>
                </c:pt>
                <c:pt idx="1">
                  <c:v>56</c:v>
                </c:pt>
                <c:pt idx="2">
                  <c:v>54</c:v>
                </c:pt>
                <c:pt idx="3">
                  <c:v>59</c:v>
                </c:pt>
                <c:pt idx="4">
                  <c:v>66</c:v>
                </c:pt>
                <c:pt idx="5">
                  <c:v>74</c:v>
                </c:pt>
                <c:pt idx="6">
                  <c:v>73</c:v>
                </c:pt>
                <c:pt idx="7">
                  <c:v>76</c:v>
                </c:pt>
                <c:pt idx="8">
                  <c:v>76</c:v>
                </c:pt>
                <c:pt idx="9">
                  <c:v>81</c:v>
                </c:pt>
                <c:pt idx="10">
                  <c:v>88</c:v>
                </c:pt>
              </c:numCache>
            </c:numRef>
          </c:val>
          <c:extLst>
            <c:ext xmlns:c16="http://schemas.microsoft.com/office/drawing/2014/chart" uri="{C3380CC4-5D6E-409C-BE32-E72D297353CC}">
              <c16:uniqueId val="{00000000-235C-4ABC-AA2F-12353401A5BB}"/>
            </c:ext>
          </c:extLst>
        </c:ser>
        <c:ser>
          <c:idx val="1"/>
          <c:order val="1"/>
          <c:tx>
            <c:strRef>
              <c:f>Sheet1!$C$4</c:f>
              <c:strCache>
                <c:ptCount val="1"/>
                <c:pt idx="0">
                  <c:v>施設件数</c:v>
                </c:pt>
              </c:strCache>
            </c:strRef>
          </c:tx>
          <c:spPr>
            <a:solidFill>
              <a:schemeClr val="accent2"/>
            </a:solidFill>
            <a:ln>
              <a:noFill/>
            </a:ln>
            <a:effectLst/>
          </c:spPr>
          <c:invertIfNegative val="0"/>
          <c:cat>
            <c:strRef>
              <c:f>Sheet1!$D$2:$N$2</c:f>
              <c:strCache>
                <c:ptCount val="11"/>
                <c:pt idx="0">
                  <c:v>11月</c:v>
                </c:pt>
                <c:pt idx="1">
                  <c:v>12月</c:v>
                </c:pt>
                <c:pt idx="2">
                  <c:v>１月</c:v>
                </c:pt>
                <c:pt idx="3">
                  <c:v>２月</c:v>
                </c:pt>
                <c:pt idx="4">
                  <c:v>３月</c:v>
                </c:pt>
                <c:pt idx="5">
                  <c:v>４月</c:v>
                </c:pt>
                <c:pt idx="6">
                  <c:v>５月</c:v>
                </c:pt>
                <c:pt idx="7">
                  <c:v>6月</c:v>
                </c:pt>
                <c:pt idx="8">
                  <c:v>７月</c:v>
                </c:pt>
                <c:pt idx="9">
                  <c:v>８月</c:v>
                </c:pt>
                <c:pt idx="10">
                  <c:v>９月</c:v>
                </c:pt>
              </c:strCache>
            </c:strRef>
          </c:cat>
          <c:val>
            <c:numRef>
              <c:f>Sheet1!$D$4:$N$4</c:f>
              <c:numCache>
                <c:formatCode>General</c:formatCode>
                <c:ptCount val="11"/>
                <c:pt idx="0">
                  <c:v>20</c:v>
                </c:pt>
                <c:pt idx="1">
                  <c:v>23</c:v>
                </c:pt>
                <c:pt idx="2">
                  <c:v>24</c:v>
                </c:pt>
                <c:pt idx="3">
                  <c:v>26</c:v>
                </c:pt>
                <c:pt idx="4">
                  <c:v>28</c:v>
                </c:pt>
                <c:pt idx="5">
                  <c:v>31</c:v>
                </c:pt>
                <c:pt idx="6">
                  <c:v>25</c:v>
                </c:pt>
                <c:pt idx="7">
                  <c:v>25</c:v>
                </c:pt>
                <c:pt idx="8">
                  <c:v>24</c:v>
                </c:pt>
                <c:pt idx="9">
                  <c:v>22</c:v>
                </c:pt>
                <c:pt idx="10">
                  <c:v>23</c:v>
                </c:pt>
              </c:numCache>
            </c:numRef>
          </c:val>
          <c:extLst>
            <c:ext xmlns:c16="http://schemas.microsoft.com/office/drawing/2014/chart" uri="{C3380CC4-5D6E-409C-BE32-E72D297353CC}">
              <c16:uniqueId val="{00000001-235C-4ABC-AA2F-12353401A5BB}"/>
            </c:ext>
          </c:extLst>
        </c:ser>
        <c:ser>
          <c:idx val="2"/>
          <c:order val="2"/>
          <c:tx>
            <c:strRef>
              <c:f>Sheet1!$C$5</c:f>
              <c:strCache>
                <c:ptCount val="1"/>
                <c:pt idx="0">
                  <c:v>介護付き老人ホーム</c:v>
                </c:pt>
              </c:strCache>
            </c:strRef>
          </c:tx>
          <c:spPr>
            <a:solidFill>
              <a:schemeClr val="accent3"/>
            </a:solidFill>
            <a:ln>
              <a:noFill/>
            </a:ln>
            <a:effectLst/>
          </c:spPr>
          <c:invertIfNegative val="0"/>
          <c:cat>
            <c:strRef>
              <c:f>Sheet1!$D$2:$N$2</c:f>
              <c:strCache>
                <c:ptCount val="11"/>
                <c:pt idx="0">
                  <c:v>11月</c:v>
                </c:pt>
                <c:pt idx="1">
                  <c:v>12月</c:v>
                </c:pt>
                <c:pt idx="2">
                  <c:v>１月</c:v>
                </c:pt>
                <c:pt idx="3">
                  <c:v>２月</c:v>
                </c:pt>
                <c:pt idx="4">
                  <c:v>３月</c:v>
                </c:pt>
                <c:pt idx="5">
                  <c:v>４月</c:v>
                </c:pt>
                <c:pt idx="6">
                  <c:v>５月</c:v>
                </c:pt>
                <c:pt idx="7">
                  <c:v>6月</c:v>
                </c:pt>
                <c:pt idx="8">
                  <c:v>７月</c:v>
                </c:pt>
                <c:pt idx="9">
                  <c:v>８月</c:v>
                </c:pt>
                <c:pt idx="10">
                  <c:v>９月</c:v>
                </c:pt>
              </c:strCache>
            </c:strRef>
          </c:cat>
          <c:val>
            <c:numRef>
              <c:f>Sheet1!$D$5:$N$5</c:f>
              <c:numCache>
                <c:formatCode>General</c:formatCode>
                <c:ptCount val="11"/>
                <c:pt idx="0">
                  <c:v>11</c:v>
                </c:pt>
                <c:pt idx="1">
                  <c:v>11</c:v>
                </c:pt>
                <c:pt idx="2">
                  <c:v>10</c:v>
                </c:pt>
                <c:pt idx="3">
                  <c:v>11</c:v>
                </c:pt>
                <c:pt idx="4">
                  <c:v>9</c:v>
                </c:pt>
                <c:pt idx="5">
                  <c:v>12</c:v>
                </c:pt>
                <c:pt idx="6">
                  <c:v>50</c:v>
                </c:pt>
                <c:pt idx="7">
                  <c:v>51</c:v>
                </c:pt>
                <c:pt idx="8">
                  <c:v>48</c:v>
                </c:pt>
                <c:pt idx="9">
                  <c:v>48</c:v>
                </c:pt>
                <c:pt idx="10">
                  <c:v>49</c:v>
                </c:pt>
              </c:numCache>
            </c:numRef>
          </c:val>
          <c:extLst>
            <c:ext xmlns:c16="http://schemas.microsoft.com/office/drawing/2014/chart" uri="{C3380CC4-5D6E-409C-BE32-E72D297353CC}">
              <c16:uniqueId val="{00000002-235C-4ABC-AA2F-12353401A5BB}"/>
            </c:ext>
          </c:extLst>
        </c:ser>
        <c:ser>
          <c:idx val="3"/>
          <c:order val="3"/>
          <c:tx>
            <c:strRef>
              <c:f>Sheet1!$C$6</c:f>
              <c:strCache>
                <c:ptCount val="1"/>
                <c:pt idx="0">
                  <c:v>住宅型老人ホーム</c:v>
                </c:pt>
              </c:strCache>
            </c:strRef>
          </c:tx>
          <c:spPr>
            <a:solidFill>
              <a:schemeClr val="accent4"/>
            </a:solidFill>
            <a:ln>
              <a:noFill/>
            </a:ln>
            <a:effectLst/>
          </c:spPr>
          <c:invertIfNegative val="0"/>
          <c:cat>
            <c:strRef>
              <c:f>Sheet1!$D$2:$N$2</c:f>
              <c:strCache>
                <c:ptCount val="11"/>
                <c:pt idx="0">
                  <c:v>11月</c:v>
                </c:pt>
                <c:pt idx="1">
                  <c:v>12月</c:v>
                </c:pt>
                <c:pt idx="2">
                  <c:v>１月</c:v>
                </c:pt>
                <c:pt idx="3">
                  <c:v>２月</c:v>
                </c:pt>
                <c:pt idx="4">
                  <c:v>３月</c:v>
                </c:pt>
                <c:pt idx="5">
                  <c:v>４月</c:v>
                </c:pt>
                <c:pt idx="6">
                  <c:v>５月</c:v>
                </c:pt>
                <c:pt idx="7">
                  <c:v>6月</c:v>
                </c:pt>
                <c:pt idx="8">
                  <c:v>７月</c:v>
                </c:pt>
                <c:pt idx="9">
                  <c:v>８月</c:v>
                </c:pt>
                <c:pt idx="10">
                  <c:v>９月</c:v>
                </c:pt>
              </c:strCache>
            </c:strRef>
          </c:cat>
          <c:val>
            <c:numRef>
              <c:f>Sheet1!$D$6:$N$6</c:f>
              <c:numCache>
                <c:formatCode>General</c:formatCode>
                <c:ptCount val="11"/>
                <c:pt idx="0">
                  <c:v>11</c:v>
                </c:pt>
                <c:pt idx="1">
                  <c:v>10</c:v>
                </c:pt>
                <c:pt idx="2">
                  <c:v>10</c:v>
                </c:pt>
                <c:pt idx="3">
                  <c:v>10</c:v>
                </c:pt>
                <c:pt idx="4">
                  <c:v>10</c:v>
                </c:pt>
                <c:pt idx="5">
                  <c:v>12</c:v>
                </c:pt>
                <c:pt idx="6">
                  <c:v>11</c:v>
                </c:pt>
                <c:pt idx="7">
                  <c:v>10</c:v>
                </c:pt>
                <c:pt idx="8">
                  <c:v>9</c:v>
                </c:pt>
                <c:pt idx="9">
                  <c:v>10</c:v>
                </c:pt>
                <c:pt idx="10">
                  <c:v>10</c:v>
                </c:pt>
              </c:numCache>
            </c:numRef>
          </c:val>
          <c:extLst>
            <c:ext xmlns:c16="http://schemas.microsoft.com/office/drawing/2014/chart" uri="{C3380CC4-5D6E-409C-BE32-E72D297353CC}">
              <c16:uniqueId val="{00000003-235C-4ABC-AA2F-12353401A5BB}"/>
            </c:ext>
          </c:extLst>
        </c:ser>
        <c:ser>
          <c:idx val="4"/>
          <c:order val="4"/>
          <c:tx>
            <c:strRef>
              <c:f>Sheet1!$C$7</c:f>
              <c:strCache>
                <c:ptCount val="1"/>
                <c:pt idx="0">
                  <c:v>サービス付き高齢者住宅</c:v>
                </c:pt>
              </c:strCache>
            </c:strRef>
          </c:tx>
          <c:spPr>
            <a:solidFill>
              <a:schemeClr val="accent5"/>
            </a:solidFill>
            <a:ln>
              <a:noFill/>
            </a:ln>
            <a:effectLst/>
          </c:spPr>
          <c:invertIfNegative val="0"/>
          <c:cat>
            <c:strRef>
              <c:f>Sheet1!$D$2:$N$2</c:f>
              <c:strCache>
                <c:ptCount val="11"/>
                <c:pt idx="0">
                  <c:v>11月</c:v>
                </c:pt>
                <c:pt idx="1">
                  <c:v>12月</c:v>
                </c:pt>
                <c:pt idx="2">
                  <c:v>１月</c:v>
                </c:pt>
                <c:pt idx="3">
                  <c:v>２月</c:v>
                </c:pt>
                <c:pt idx="4">
                  <c:v>３月</c:v>
                </c:pt>
                <c:pt idx="5">
                  <c:v>４月</c:v>
                </c:pt>
                <c:pt idx="6">
                  <c:v>５月</c:v>
                </c:pt>
                <c:pt idx="7">
                  <c:v>6月</c:v>
                </c:pt>
                <c:pt idx="8">
                  <c:v>７月</c:v>
                </c:pt>
                <c:pt idx="9">
                  <c:v>８月</c:v>
                </c:pt>
                <c:pt idx="10">
                  <c:v>９月</c:v>
                </c:pt>
              </c:strCache>
            </c:strRef>
          </c:cat>
          <c:val>
            <c:numRef>
              <c:f>Sheet1!$D$7:$N$7</c:f>
              <c:numCache>
                <c:formatCode>General</c:formatCode>
                <c:ptCount val="11"/>
                <c:pt idx="0">
                  <c:v>32</c:v>
                </c:pt>
                <c:pt idx="1">
                  <c:v>34</c:v>
                </c:pt>
                <c:pt idx="2">
                  <c:v>34</c:v>
                </c:pt>
                <c:pt idx="3">
                  <c:v>36</c:v>
                </c:pt>
                <c:pt idx="4">
                  <c:v>27</c:v>
                </c:pt>
                <c:pt idx="5">
                  <c:v>27</c:v>
                </c:pt>
                <c:pt idx="6">
                  <c:v>33</c:v>
                </c:pt>
                <c:pt idx="7">
                  <c:v>38</c:v>
                </c:pt>
                <c:pt idx="8">
                  <c:v>44</c:v>
                </c:pt>
                <c:pt idx="9">
                  <c:v>43</c:v>
                </c:pt>
                <c:pt idx="10">
                  <c:v>65</c:v>
                </c:pt>
              </c:numCache>
            </c:numRef>
          </c:val>
          <c:extLst>
            <c:ext xmlns:c16="http://schemas.microsoft.com/office/drawing/2014/chart" uri="{C3380CC4-5D6E-409C-BE32-E72D297353CC}">
              <c16:uniqueId val="{00000004-235C-4ABC-AA2F-12353401A5BB}"/>
            </c:ext>
          </c:extLst>
        </c:ser>
        <c:ser>
          <c:idx val="5"/>
          <c:order val="5"/>
          <c:tx>
            <c:strRef>
              <c:f>Sheet1!$C$8</c:f>
              <c:strCache>
                <c:ptCount val="1"/>
                <c:pt idx="0">
                  <c:v>特別養護老人ホーム</c:v>
                </c:pt>
              </c:strCache>
            </c:strRef>
          </c:tx>
          <c:spPr>
            <a:solidFill>
              <a:schemeClr val="accent6"/>
            </a:solidFill>
            <a:ln>
              <a:noFill/>
            </a:ln>
            <a:effectLst/>
          </c:spPr>
          <c:invertIfNegative val="0"/>
          <c:cat>
            <c:strRef>
              <c:f>Sheet1!$D$2:$N$2</c:f>
              <c:strCache>
                <c:ptCount val="11"/>
                <c:pt idx="0">
                  <c:v>11月</c:v>
                </c:pt>
                <c:pt idx="1">
                  <c:v>12月</c:v>
                </c:pt>
                <c:pt idx="2">
                  <c:v>１月</c:v>
                </c:pt>
                <c:pt idx="3">
                  <c:v>２月</c:v>
                </c:pt>
                <c:pt idx="4">
                  <c:v>３月</c:v>
                </c:pt>
                <c:pt idx="5">
                  <c:v>４月</c:v>
                </c:pt>
                <c:pt idx="6">
                  <c:v>５月</c:v>
                </c:pt>
                <c:pt idx="7">
                  <c:v>6月</c:v>
                </c:pt>
                <c:pt idx="8">
                  <c:v>７月</c:v>
                </c:pt>
                <c:pt idx="9">
                  <c:v>８月</c:v>
                </c:pt>
                <c:pt idx="10">
                  <c:v>９月</c:v>
                </c:pt>
              </c:strCache>
            </c:strRef>
          </c:cat>
          <c:val>
            <c:numRef>
              <c:f>Sheet1!$D$8:$N$8</c:f>
              <c:numCache>
                <c:formatCode>General</c:formatCode>
                <c:ptCount val="11"/>
                <c:pt idx="0">
                  <c:v>77</c:v>
                </c:pt>
                <c:pt idx="1">
                  <c:v>79</c:v>
                </c:pt>
                <c:pt idx="2">
                  <c:v>87</c:v>
                </c:pt>
                <c:pt idx="3">
                  <c:v>93</c:v>
                </c:pt>
                <c:pt idx="4">
                  <c:v>101</c:v>
                </c:pt>
                <c:pt idx="5">
                  <c:v>107</c:v>
                </c:pt>
                <c:pt idx="6">
                  <c:v>102</c:v>
                </c:pt>
                <c:pt idx="7">
                  <c:v>111</c:v>
                </c:pt>
                <c:pt idx="8">
                  <c:v>111</c:v>
                </c:pt>
                <c:pt idx="9">
                  <c:v>117</c:v>
                </c:pt>
                <c:pt idx="10">
                  <c:v>114</c:v>
                </c:pt>
              </c:numCache>
            </c:numRef>
          </c:val>
          <c:extLst>
            <c:ext xmlns:c16="http://schemas.microsoft.com/office/drawing/2014/chart" uri="{C3380CC4-5D6E-409C-BE32-E72D297353CC}">
              <c16:uniqueId val="{00000005-235C-4ABC-AA2F-12353401A5BB}"/>
            </c:ext>
          </c:extLst>
        </c:ser>
        <c:ser>
          <c:idx val="6"/>
          <c:order val="6"/>
          <c:tx>
            <c:strRef>
              <c:f>Sheet1!$C$9</c:f>
              <c:strCache>
                <c:ptCount val="1"/>
                <c:pt idx="0">
                  <c:v>グループホーム</c:v>
                </c:pt>
              </c:strCache>
            </c:strRef>
          </c:tx>
          <c:spPr>
            <a:solidFill>
              <a:schemeClr val="accent1">
                <a:lumMod val="60000"/>
              </a:schemeClr>
            </a:solidFill>
            <a:ln>
              <a:noFill/>
            </a:ln>
            <a:effectLst/>
          </c:spPr>
          <c:invertIfNegative val="0"/>
          <c:cat>
            <c:strRef>
              <c:f>Sheet1!$D$2:$N$2</c:f>
              <c:strCache>
                <c:ptCount val="11"/>
                <c:pt idx="0">
                  <c:v>11月</c:v>
                </c:pt>
                <c:pt idx="1">
                  <c:v>12月</c:v>
                </c:pt>
                <c:pt idx="2">
                  <c:v>１月</c:v>
                </c:pt>
                <c:pt idx="3">
                  <c:v>２月</c:v>
                </c:pt>
                <c:pt idx="4">
                  <c:v>３月</c:v>
                </c:pt>
                <c:pt idx="5">
                  <c:v>４月</c:v>
                </c:pt>
                <c:pt idx="6">
                  <c:v>５月</c:v>
                </c:pt>
                <c:pt idx="7">
                  <c:v>6月</c:v>
                </c:pt>
                <c:pt idx="8">
                  <c:v>７月</c:v>
                </c:pt>
                <c:pt idx="9">
                  <c:v>８月</c:v>
                </c:pt>
                <c:pt idx="10">
                  <c:v>９月</c:v>
                </c:pt>
              </c:strCache>
            </c:strRef>
          </c:cat>
          <c:val>
            <c:numRef>
              <c:f>Sheet1!$D$9:$N$9</c:f>
              <c:numCache>
                <c:formatCode>General</c:formatCode>
                <c:ptCount val="11"/>
                <c:pt idx="0">
                  <c:v>19</c:v>
                </c:pt>
                <c:pt idx="1">
                  <c:v>20</c:v>
                </c:pt>
                <c:pt idx="2">
                  <c:v>19</c:v>
                </c:pt>
                <c:pt idx="3">
                  <c:v>20</c:v>
                </c:pt>
                <c:pt idx="4">
                  <c:v>20</c:v>
                </c:pt>
                <c:pt idx="5">
                  <c:v>20</c:v>
                </c:pt>
                <c:pt idx="6">
                  <c:v>19</c:v>
                </c:pt>
                <c:pt idx="7">
                  <c:v>19</c:v>
                </c:pt>
                <c:pt idx="8">
                  <c:v>20</c:v>
                </c:pt>
                <c:pt idx="9">
                  <c:v>20</c:v>
                </c:pt>
                <c:pt idx="10">
                  <c:v>20</c:v>
                </c:pt>
              </c:numCache>
            </c:numRef>
          </c:val>
          <c:extLst>
            <c:ext xmlns:c16="http://schemas.microsoft.com/office/drawing/2014/chart" uri="{C3380CC4-5D6E-409C-BE32-E72D297353CC}">
              <c16:uniqueId val="{00000006-235C-4ABC-AA2F-12353401A5BB}"/>
            </c:ext>
          </c:extLst>
        </c:ser>
        <c:dLbls>
          <c:showLegendKey val="0"/>
          <c:showVal val="0"/>
          <c:showCatName val="0"/>
          <c:showSerName val="0"/>
          <c:showPercent val="0"/>
          <c:showBubbleSize val="0"/>
        </c:dLbls>
        <c:gapWidth val="219"/>
        <c:overlap val="-27"/>
        <c:axId val="488410072"/>
        <c:axId val="488411056"/>
      </c:barChart>
      <c:catAx>
        <c:axId val="488410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88411056"/>
        <c:crosses val="autoZero"/>
        <c:auto val="1"/>
        <c:lblAlgn val="ctr"/>
        <c:lblOffset val="100"/>
        <c:noMultiLvlLbl val="0"/>
      </c:catAx>
      <c:valAx>
        <c:axId val="488411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88410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B9BB0E32-EA72-4EE2-9CE8-A3A26DE57179}" type="datetimeFigureOut">
              <a:rPr kumimoji="1" lang="ja-JP" altLang="en-US" smtClean="0"/>
              <a:t>2022/11/10</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DB0CC56-3542-4B20-8CEA-70ED324F7315}" type="slidenum">
              <a:rPr kumimoji="1" lang="ja-JP" altLang="en-US" smtClean="0"/>
              <a:t>‹#›</a:t>
            </a:fld>
            <a:endParaRPr kumimoji="1" lang="ja-JP" altLang="en-US"/>
          </a:p>
        </p:txBody>
      </p:sp>
    </p:spTree>
    <p:extLst>
      <p:ext uri="{BB962C8B-B14F-4D97-AF65-F5344CB8AC3E}">
        <p14:creationId xmlns:p14="http://schemas.microsoft.com/office/powerpoint/2010/main" val="30989059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DB0CC56-3542-4B20-8CEA-70ED324F7315}" type="slidenum">
              <a:rPr kumimoji="1" lang="ja-JP" altLang="en-US" smtClean="0"/>
              <a:t>13</a:t>
            </a:fld>
            <a:endParaRPr kumimoji="1" lang="ja-JP" altLang="en-US"/>
          </a:p>
        </p:txBody>
      </p:sp>
    </p:spTree>
    <p:extLst>
      <p:ext uri="{BB962C8B-B14F-4D97-AF65-F5344CB8AC3E}">
        <p14:creationId xmlns:p14="http://schemas.microsoft.com/office/powerpoint/2010/main" val="217033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91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061">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22061">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2179" indent="-230119" defTabSz="922061">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4004" indent="-230119" defTabSz="922061">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5827" indent="-230119" defTabSz="922061">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32890" indent="-230119" defTabSz="92206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9953" indent="-230119" defTabSz="92206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7016" indent="-230119" defTabSz="92206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04078" indent="-230119" defTabSz="92206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F4D3F253-933F-4BE6-9DF7-68601C9F2DBF}" type="slidenum">
              <a:rPr lang="ja-JP" altLang="en-US" smtClean="0">
                <a:latin typeface="Arial" panose="020B0604020202020204" pitchFamily="34" charset="0"/>
              </a:rPr>
              <a:pPr>
                <a:spcBef>
                  <a:spcPct val="0"/>
                </a:spcBef>
              </a:pPr>
              <a:t>25</a:t>
            </a:fld>
            <a:endParaRPr lang="ja-JP" altLang="en-US">
              <a:latin typeface="Arial" panose="020B0604020202020204" pitchFamily="34" charset="0"/>
            </a:endParaRPr>
          </a:p>
        </p:txBody>
      </p:sp>
    </p:spTree>
    <p:extLst>
      <p:ext uri="{BB962C8B-B14F-4D97-AF65-F5344CB8AC3E}">
        <p14:creationId xmlns:p14="http://schemas.microsoft.com/office/powerpoint/2010/main" val="88937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22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3107B8B8-EC1E-4978-B1BC-CF46BC1645E3}" type="slidenum">
              <a:rPr lang="ja-JP" altLang="en-US" smtClean="0">
                <a:latin typeface="Arial" panose="020B0604020202020204" pitchFamily="34" charset="0"/>
              </a:rPr>
              <a:pPr>
                <a:spcBef>
                  <a:spcPct val="0"/>
                </a:spcBef>
              </a:pPr>
              <a:t>30</a:t>
            </a:fld>
            <a:endParaRPr lang="ja-JP" altLang="en-US">
              <a:latin typeface="Arial" panose="020B0604020202020204" pitchFamily="34" charset="0"/>
            </a:endParaRPr>
          </a:p>
        </p:txBody>
      </p:sp>
    </p:spTree>
    <p:extLst>
      <p:ext uri="{BB962C8B-B14F-4D97-AF65-F5344CB8AC3E}">
        <p14:creationId xmlns:p14="http://schemas.microsoft.com/office/powerpoint/2010/main" val="2303675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83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44B07E97-B4FE-4EF2-9632-CD009BF3268B}" type="slidenum">
              <a:rPr lang="ja-JP" altLang="en-US" smtClean="0">
                <a:latin typeface="Arial" panose="020B0604020202020204" pitchFamily="34" charset="0"/>
              </a:rPr>
              <a:pPr>
                <a:spcBef>
                  <a:spcPct val="0"/>
                </a:spcBef>
              </a:pPr>
              <a:t>31</a:t>
            </a:fld>
            <a:endParaRPr lang="ja-JP" altLang="en-US">
              <a:latin typeface="Arial" panose="020B0604020202020204" pitchFamily="34" charset="0"/>
            </a:endParaRPr>
          </a:p>
        </p:txBody>
      </p:sp>
    </p:spTree>
    <p:extLst>
      <p:ext uri="{BB962C8B-B14F-4D97-AF65-F5344CB8AC3E}">
        <p14:creationId xmlns:p14="http://schemas.microsoft.com/office/powerpoint/2010/main" val="1352458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7168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BFF25162-F7AF-43DA-8787-A31A531D207A}" type="slidenum">
              <a:rPr lang="ja-JP" altLang="en-US" smtClean="0">
                <a:latin typeface="Arial" panose="020B0604020202020204" pitchFamily="34" charset="0"/>
              </a:rPr>
              <a:pPr>
                <a:spcBef>
                  <a:spcPct val="0"/>
                </a:spcBef>
              </a:pPr>
              <a:t>32</a:t>
            </a:fld>
            <a:endParaRPr lang="ja-JP" altLang="en-US">
              <a:latin typeface="Arial" panose="020B0604020202020204" pitchFamily="34" charset="0"/>
            </a:endParaRPr>
          </a:p>
        </p:txBody>
      </p:sp>
    </p:spTree>
    <p:extLst>
      <p:ext uri="{BB962C8B-B14F-4D97-AF65-F5344CB8AC3E}">
        <p14:creationId xmlns:p14="http://schemas.microsoft.com/office/powerpoint/2010/main" val="1005885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・次に、いなげビレッジ虹と風についての説明</a:t>
            </a:r>
            <a:endParaRPr lang="en-US" altLang="ja-JP"/>
          </a:p>
          <a:p>
            <a:endParaRPr lang="ja-JP" altLang="en-US"/>
          </a:p>
        </p:txBody>
      </p:sp>
      <p:sp>
        <p:nvSpPr>
          <p:cNvPr id="911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BD33386C-D2E7-4110-B34E-F072532AC194}" type="slidenum">
              <a:rPr lang="ja-JP" altLang="en-US" smtClean="0">
                <a:latin typeface="Arial" panose="020B0604020202020204" pitchFamily="34" charset="0"/>
              </a:rPr>
              <a:pPr>
                <a:spcBef>
                  <a:spcPct val="0"/>
                </a:spcBef>
              </a:pPr>
              <a:t>33</a:t>
            </a:fld>
            <a:endParaRPr lang="ja-JP" altLang="en-US">
              <a:latin typeface="Arial" panose="020B0604020202020204" pitchFamily="34" charset="0"/>
            </a:endParaRPr>
          </a:p>
        </p:txBody>
      </p:sp>
    </p:spTree>
    <p:extLst>
      <p:ext uri="{BB962C8B-B14F-4D97-AF65-F5344CB8AC3E}">
        <p14:creationId xmlns:p14="http://schemas.microsoft.com/office/powerpoint/2010/main" val="2748726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931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F36D92FF-5DC8-48BD-8501-FD67CF33DD96}" type="slidenum">
              <a:rPr lang="ja-JP" altLang="en-US" smtClean="0">
                <a:latin typeface="Arial" panose="020B0604020202020204" pitchFamily="34" charset="0"/>
              </a:rPr>
              <a:pPr>
                <a:spcBef>
                  <a:spcPct val="0"/>
                </a:spcBef>
              </a:pPr>
              <a:t>34</a:t>
            </a:fld>
            <a:endParaRPr lang="ja-JP" altLang="en-US">
              <a:latin typeface="Arial" panose="020B0604020202020204" pitchFamily="34" charset="0"/>
            </a:endParaRPr>
          </a:p>
        </p:txBody>
      </p:sp>
    </p:spTree>
    <p:extLst>
      <p:ext uri="{BB962C8B-B14F-4D97-AF65-F5344CB8AC3E}">
        <p14:creationId xmlns:p14="http://schemas.microsoft.com/office/powerpoint/2010/main" val="2777776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952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9DDABA2B-862A-4C24-BBFD-8D91E7C12C36}" type="slidenum">
              <a:rPr lang="ja-JP" altLang="en-US" smtClean="0">
                <a:latin typeface="Arial" panose="020B0604020202020204" pitchFamily="34" charset="0"/>
              </a:rPr>
              <a:pPr>
                <a:spcBef>
                  <a:spcPct val="0"/>
                </a:spcBef>
              </a:pPr>
              <a:t>36</a:t>
            </a:fld>
            <a:endParaRPr lang="ja-JP" altLang="en-US">
              <a:latin typeface="Arial" panose="020B0604020202020204" pitchFamily="34" charset="0"/>
            </a:endParaRPr>
          </a:p>
        </p:txBody>
      </p:sp>
    </p:spTree>
    <p:extLst>
      <p:ext uri="{BB962C8B-B14F-4D97-AF65-F5344CB8AC3E}">
        <p14:creationId xmlns:p14="http://schemas.microsoft.com/office/powerpoint/2010/main" val="3735680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993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141" indent="-285664"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071" indent="-228531"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8133" indent="-228531"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5196" indent="-228531"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2259" indent="-228531"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69322" indent="-228531"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6385" indent="-228531"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3448" indent="-228531"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1B19FEA4-61EB-446A-A3F9-F83E9697BDE2}" type="slidenum">
              <a:rPr lang="ja-JP" altLang="en-US" smtClean="0">
                <a:latin typeface="Arial" panose="020B0604020202020204" pitchFamily="34" charset="0"/>
              </a:rPr>
              <a:pPr>
                <a:spcBef>
                  <a:spcPct val="0"/>
                </a:spcBef>
              </a:pPr>
              <a:t>37</a:t>
            </a:fld>
            <a:endParaRPr lang="ja-JP" altLang="en-US">
              <a:latin typeface="Arial" panose="020B0604020202020204" pitchFamily="34" charset="0"/>
            </a:endParaRPr>
          </a:p>
        </p:txBody>
      </p:sp>
    </p:spTree>
    <p:extLst>
      <p:ext uri="{BB962C8B-B14F-4D97-AF65-F5344CB8AC3E}">
        <p14:creationId xmlns:p14="http://schemas.microsoft.com/office/powerpoint/2010/main" val="2051522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095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B1D9C091-EEA6-4766-8043-26EB9C981EDC}" type="slidenum">
              <a:rPr lang="ja-JP" altLang="en-US" smtClean="0">
                <a:latin typeface="Arial" panose="020B0604020202020204" pitchFamily="34" charset="0"/>
              </a:rPr>
              <a:pPr>
                <a:spcBef>
                  <a:spcPct val="0"/>
                </a:spcBef>
              </a:pPr>
              <a:t>40</a:t>
            </a:fld>
            <a:endParaRPr lang="ja-JP" altLang="en-US">
              <a:latin typeface="Arial" panose="020B0604020202020204" pitchFamily="34" charset="0"/>
            </a:endParaRPr>
          </a:p>
        </p:txBody>
      </p:sp>
    </p:spTree>
    <p:extLst>
      <p:ext uri="{BB962C8B-B14F-4D97-AF65-F5344CB8AC3E}">
        <p14:creationId xmlns:p14="http://schemas.microsoft.com/office/powerpoint/2010/main" val="142124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92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65A3692-5395-4525-86A5-8B3B955B30B1}" type="slidenum">
              <a:rPr lang="ja-JP" altLang="en-US" smtClean="0">
                <a:latin typeface="Arial" panose="020B0604020202020204" pitchFamily="34" charset="0"/>
              </a:rPr>
              <a:pPr>
                <a:spcBef>
                  <a:spcPct val="0"/>
                </a:spcBef>
              </a:pPr>
              <a:t>14</a:t>
            </a:fld>
            <a:endParaRPr lang="ja-JP" altLang="en-US">
              <a:latin typeface="Arial" panose="020B0604020202020204" pitchFamily="34" charset="0"/>
            </a:endParaRPr>
          </a:p>
        </p:txBody>
      </p:sp>
    </p:spTree>
    <p:extLst>
      <p:ext uri="{BB962C8B-B14F-4D97-AF65-F5344CB8AC3E}">
        <p14:creationId xmlns:p14="http://schemas.microsoft.com/office/powerpoint/2010/main" val="61086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F14BD2F-28E4-457C-A002-995340245763}" type="slidenum">
              <a:rPr lang="en-US" altLang="ja-JP" smtClean="0">
                <a:latin typeface="Arial" panose="020B0604020202020204" pitchFamily="34" charset="0"/>
              </a:rPr>
              <a:pPr>
                <a:spcBef>
                  <a:spcPct val="0"/>
                </a:spcBef>
              </a:pPr>
              <a:t>15</a:t>
            </a:fld>
            <a:endParaRPr lang="en-US" altLang="ja-JP">
              <a:latin typeface="Arial" panose="020B0604020202020204" pitchFamily="34" charset="0"/>
            </a:endParaRPr>
          </a:p>
        </p:txBody>
      </p:sp>
      <p:sp>
        <p:nvSpPr>
          <p:cNvPr id="11267" name="スライド イメージ プレースホルダ 1"/>
          <p:cNvSpPr>
            <a:spLocks noGrp="1" noRot="1" noChangeAspect="1" noTextEdit="1"/>
          </p:cNvSpPr>
          <p:nvPr>
            <p:ph type="sldImg"/>
          </p:nvPr>
        </p:nvSpPr>
        <p:spPr bwMode="auto">
          <a:xfrm>
            <a:off x="2465388" y="554038"/>
            <a:ext cx="4924425" cy="277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36" tIns="47768" rIns="95536" bIns="47768" numCol="1" anchor="t" anchorCtr="0" compatLnSpc="1">
            <a:prstTxWarp prst="textNoShape">
              <a:avLst/>
            </a:prstTxWarp>
          </a:bodyPr>
          <a:lstStyle/>
          <a:p>
            <a:pPr>
              <a:spcBef>
                <a:spcPct val="0"/>
              </a:spcBef>
            </a:pPr>
            <a:endParaRPr lang="ja-JP" altLang="ja-JP"/>
          </a:p>
        </p:txBody>
      </p:sp>
      <p:sp>
        <p:nvSpPr>
          <p:cNvPr id="11269" name="スライド番号プレースホルダ 3"/>
          <p:cNvSpPr txBox="1">
            <a:spLocks noGrp="1"/>
          </p:cNvSpPr>
          <p:nvPr/>
        </p:nvSpPr>
        <p:spPr bwMode="auto">
          <a:xfrm>
            <a:off x="5581049" y="7018009"/>
            <a:ext cx="4269756" cy="369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36" tIns="47768" rIns="95536" bIns="47768" anchor="b"/>
          <a:lstStyle>
            <a:lvl1pPr defTabSz="62706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5750" defTabSz="6270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8600" defTabSz="6270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8613" indent="-228600" defTabSz="6270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5813" indent="-228600" defTabSz="6270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3013" indent="-228600" defTabSz="6270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0213" indent="-228600" defTabSz="6270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7413" indent="-228600" defTabSz="6270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4613" indent="-228600" defTabSz="6270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5D35E525-9355-45E2-8565-947C634F49C2}" type="slidenum">
              <a:rPr lang="en-US" altLang="ja-JP"/>
              <a:pPr algn="r" eaLnBrk="1" hangingPunct="1">
                <a:spcBef>
                  <a:spcPct val="0"/>
                </a:spcBef>
              </a:pPr>
              <a:t>15</a:t>
            </a:fld>
            <a:endParaRPr lang="en-US" altLang="ja-JP"/>
          </a:p>
        </p:txBody>
      </p:sp>
    </p:spTree>
    <p:extLst>
      <p:ext uri="{BB962C8B-B14F-4D97-AF65-F5344CB8AC3E}">
        <p14:creationId xmlns:p14="http://schemas.microsoft.com/office/powerpoint/2010/main" val="229205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869DC9A7-E029-4F72-B20B-6CAB82E5D30C}" type="slidenum">
              <a:rPr lang="ja-JP" altLang="en-US" smtClean="0">
                <a:latin typeface="Arial" panose="020B0604020202020204" pitchFamily="34" charset="0"/>
              </a:rPr>
              <a:pPr>
                <a:spcBef>
                  <a:spcPct val="0"/>
                </a:spcBef>
              </a:pPr>
              <a:t>16</a:t>
            </a:fld>
            <a:endParaRPr lang="ja-JP" altLang="en-US">
              <a:latin typeface="Arial" panose="020B0604020202020204" pitchFamily="34" charset="0"/>
            </a:endParaRPr>
          </a:p>
        </p:txBody>
      </p:sp>
      <p:sp>
        <p:nvSpPr>
          <p:cNvPr id="13316" name="ノート プレースホルダー 1"/>
          <p:cNvSpPr>
            <a:spLocks noGrp="1"/>
          </p:cNvSpPr>
          <p:nvPr/>
        </p:nvSpPr>
        <p:spPr bwMode="auto">
          <a:xfrm>
            <a:off x="984622" y="3509596"/>
            <a:ext cx="7883866" cy="332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7" tIns="46053" rIns="92107" bIns="46053"/>
          <a:lstStyle>
            <a:lvl1pPr defTabSz="9128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5750" defTabSz="9128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8600" defTabSz="9128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8613" indent="-228600" defTabSz="9128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5813" indent="-228600" defTabSz="9128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3013" indent="-228600" defTabSz="9128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0213" indent="-228600" defTabSz="9128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7413" indent="-228600" defTabSz="9128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4613" indent="-228600" defTabSz="9128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Tree>
    <p:extLst>
      <p:ext uri="{BB962C8B-B14F-4D97-AF65-F5344CB8AC3E}">
        <p14:creationId xmlns:p14="http://schemas.microsoft.com/office/powerpoint/2010/main" val="145570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946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F1146C5-9095-4AEF-93A1-D3AF7428E212}" type="slidenum">
              <a:rPr lang="ja-JP" altLang="en-US" smtClean="0">
                <a:latin typeface="Arial" panose="020B0604020202020204" pitchFamily="34" charset="0"/>
              </a:rPr>
              <a:pPr>
                <a:spcBef>
                  <a:spcPct val="0"/>
                </a:spcBef>
              </a:pPr>
              <a:t>17</a:t>
            </a:fld>
            <a:endParaRPr lang="ja-JP" altLang="en-US">
              <a:latin typeface="Arial" panose="020B0604020202020204" pitchFamily="34" charset="0"/>
            </a:endParaRPr>
          </a:p>
        </p:txBody>
      </p:sp>
    </p:spTree>
    <p:extLst>
      <p:ext uri="{BB962C8B-B14F-4D97-AF65-F5344CB8AC3E}">
        <p14:creationId xmlns:p14="http://schemas.microsoft.com/office/powerpoint/2010/main" val="823379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5E3F6BA-297D-4493-93BC-8DA1C562722F}" type="slidenum">
              <a:rPr lang="ja-JP" altLang="en-US" smtClean="0">
                <a:latin typeface="Arial" panose="020B0604020202020204" pitchFamily="34" charset="0"/>
              </a:rPr>
              <a:pPr>
                <a:spcBef>
                  <a:spcPct val="0"/>
                </a:spcBef>
              </a:pPr>
              <a:t>18</a:t>
            </a:fld>
            <a:endParaRPr lang="ja-JP" altLang="en-US">
              <a:latin typeface="Arial" panose="020B0604020202020204" pitchFamily="34" charset="0"/>
            </a:endParaRPr>
          </a:p>
        </p:txBody>
      </p:sp>
      <p:sp>
        <p:nvSpPr>
          <p:cNvPr id="25604" name="ノート プレースホルダー 1"/>
          <p:cNvSpPr>
            <a:spLocks noGrp="1"/>
          </p:cNvSpPr>
          <p:nvPr/>
        </p:nvSpPr>
        <p:spPr bwMode="auto">
          <a:xfrm>
            <a:off x="984622" y="3509596"/>
            <a:ext cx="7883866" cy="332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7" tIns="46053" rIns="92107" bIns="46053"/>
          <a:lstStyle>
            <a:lvl1pPr defTabSz="9128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5750" defTabSz="9128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8600" defTabSz="9128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8613" indent="-228600" defTabSz="9128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5813" indent="-228600" defTabSz="9128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3013" indent="-228600" defTabSz="9128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0213" indent="-228600" defTabSz="9128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7413" indent="-228600" defTabSz="9128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4613" indent="-228600" defTabSz="9128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Tree>
    <p:extLst>
      <p:ext uri="{BB962C8B-B14F-4D97-AF65-F5344CB8AC3E}">
        <p14:creationId xmlns:p14="http://schemas.microsoft.com/office/powerpoint/2010/main" val="549260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09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489" indent="-287252"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593"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0830"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066" indent="-230119" defTabSz="912539">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129"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192"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255"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99318" indent="-230119" defTabSz="912539"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F7A8BA6D-B1B9-4629-BFD6-D22CE7DE9705}" type="slidenum">
              <a:rPr lang="ja-JP" altLang="en-US" smtClean="0">
                <a:latin typeface="Arial" panose="020B0604020202020204" pitchFamily="34" charset="0"/>
              </a:rPr>
              <a:pPr>
                <a:spcBef>
                  <a:spcPct val="0"/>
                </a:spcBef>
              </a:pPr>
              <a:t>20</a:t>
            </a:fld>
            <a:endParaRPr lang="ja-JP" altLang="en-US">
              <a:latin typeface="Arial" panose="020B0604020202020204" pitchFamily="34" charset="0"/>
            </a:endParaRPr>
          </a:p>
        </p:txBody>
      </p:sp>
    </p:spTree>
    <p:extLst>
      <p:ext uri="{BB962C8B-B14F-4D97-AF65-F5344CB8AC3E}">
        <p14:creationId xmlns:p14="http://schemas.microsoft.com/office/powerpoint/2010/main" val="4115819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・いなげビレッジ虹と風は、二つの棟からなっている。</a:t>
            </a:r>
            <a:endParaRPr lang="en-US" altLang="ja-JP"/>
          </a:p>
          <a:p>
            <a:endParaRPr lang="en-US" altLang="ja-JP"/>
          </a:p>
          <a:p>
            <a:r>
              <a:rPr lang="ja-JP" altLang="en-US"/>
              <a:t>・２０１１年７月オープンした。</a:t>
            </a:r>
          </a:p>
        </p:txBody>
      </p:sp>
      <p:sp>
        <p:nvSpPr>
          <p:cNvPr id="102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391">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63887" indent="-292074" defTabSz="932391">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74716" indent="-234301" defTabSz="932391">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44924" indent="-234301" defTabSz="932391">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115131" indent="-234301" defTabSz="932391">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77315" indent="-234301" defTabSz="93239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3039498" indent="-234301" defTabSz="93239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501682" indent="-234301" defTabSz="93239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63865" indent="-234301" defTabSz="93239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38E5EDD-6C3A-4482-AD76-D601BEB167C1}" type="slidenum">
              <a:rPr lang="ja-JP" altLang="en-US" smtClean="0">
                <a:latin typeface="Arial" panose="020B0604020202020204" pitchFamily="34" charset="0"/>
              </a:rPr>
              <a:pPr>
                <a:spcBef>
                  <a:spcPct val="0"/>
                </a:spcBef>
              </a:pPr>
              <a:t>22</a:t>
            </a:fld>
            <a:endParaRPr lang="ja-JP" altLang="en-US">
              <a:latin typeface="Arial" panose="020B0604020202020204" pitchFamily="34" charset="0"/>
            </a:endParaRPr>
          </a:p>
        </p:txBody>
      </p:sp>
    </p:spTree>
    <p:extLst>
      <p:ext uri="{BB962C8B-B14F-4D97-AF65-F5344CB8AC3E}">
        <p14:creationId xmlns:p14="http://schemas.microsoft.com/office/powerpoint/2010/main" val="270503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710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111">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55637" indent="-290383" defTabSz="932111">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64738" indent="-232627" defTabSz="932111">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31597" indent="-232627" defTabSz="932111">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98454" indent="-232627" defTabSz="932111">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60499" indent="-232627" defTabSz="93211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3022543" indent="-232627" defTabSz="93211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84588" indent="-232627" defTabSz="93211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46632" indent="-232627" defTabSz="932111"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C498305C-7188-428D-986D-093F80FDDB73}" type="slidenum">
              <a:rPr lang="ja-JP" altLang="en-US" smtClean="0">
                <a:latin typeface="Arial" panose="020B0604020202020204" pitchFamily="34" charset="0"/>
              </a:rPr>
              <a:pPr>
                <a:spcBef>
                  <a:spcPct val="0"/>
                </a:spcBef>
              </a:pPr>
              <a:t>24</a:t>
            </a:fld>
            <a:endParaRPr lang="ja-JP" altLang="en-US">
              <a:latin typeface="Arial" panose="020B0604020202020204" pitchFamily="34" charset="0"/>
            </a:endParaRPr>
          </a:p>
        </p:txBody>
      </p:sp>
    </p:spTree>
    <p:extLst>
      <p:ext uri="{BB962C8B-B14F-4D97-AF65-F5344CB8AC3E}">
        <p14:creationId xmlns:p14="http://schemas.microsoft.com/office/powerpoint/2010/main" val="1438925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2419206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2750618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330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255466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85163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1616110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2906978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10044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2163672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341742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1268883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962401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270893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2509170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606547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8D20D9-1F8B-40CE-88CC-4BB301692417}" type="datetimeFigureOut">
              <a:rPr kumimoji="1" lang="ja-JP" altLang="en-US" smtClean="0"/>
              <a:t>2022/11/10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15751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8D20D9-1F8B-40CE-88CC-4BB301692417}" type="datetimeFigureOut">
              <a:rPr kumimoji="1" lang="ja-JP" altLang="en-US" smtClean="0"/>
              <a:t>2022/11/10</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645C6C5-DD52-4E0A-A50E-B3CCDB3D95FB}" type="slidenum">
              <a:rPr kumimoji="1" lang="ja-JP" altLang="en-US" smtClean="0"/>
              <a:t>‹#›</a:t>
            </a:fld>
            <a:endParaRPr kumimoji="1" lang="ja-JP" altLang="en-US"/>
          </a:p>
        </p:txBody>
      </p:sp>
    </p:spTree>
    <p:extLst>
      <p:ext uri="{BB962C8B-B14F-4D97-AF65-F5344CB8AC3E}">
        <p14:creationId xmlns:p14="http://schemas.microsoft.com/office/powerpoint/2010/main" val="408333016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773952A-754A-F9A1-7E8C-F5C53A31CBF3}"/>
              </a:ext>
            </a:extLst>
          </p:cNvPr>
          <p:cNvSpPr>
            <a:spLocks noGrp="1"/>
          </p:cNvSpPr>
          <p:nvPr>
            <p:ph idx="1"/>
          </p:nvPr>
        </p:nvSpPr>
        <p:spPr>
          <a:xfrm>
            <a:off x="838200" y="625642"/>
            <a:ext cx="10515600" cy="5551321"/>
          </a:xfrm>
        </p:spPr>
        <p:txBody>
          <a:bodyPr/>
          <a:lstStyle/>
          <a:p>
            <a:endParaRPr kumimoji="1" lang="en-US" altLang="ja-JP" dirty="0"/>
          </a:p>
          <a:p>
            <a:endParaRPr lang="en-US" altLang="ja-JP" dirty="0"/>
          </a:p>
          <a:p>
            <a:pPr marL="0" indent="0" algn="ctr">
              <a:buNone/>
            </a:pPr>
            <a:endParaRPr kumimoji="1" lang="en-US" altLang="ja-JP" sz="4400" dirty="0"/>
          </a:p>
          <a:p>
            <a:pPr marL="0" indent="0" algn="ctr">
              <a:buNone/>
            </a:pPr>
            <a:r>
              <a:rPr kumimoji="1" lang="ja-JP" altLang="en-US" sz="4400" b="1" dirty="0"/>
              <a:t>ようこそ悠翔会在宅クリニック稲毛へ</a:t>
            </a:r>
            <a:endParaRPr kumimoji="1" lang="en-US" altLang="ja-JP" sz="4400" b="1" dirty="0"/>
          </a:p>
          <a:p>
            <a:pPr marL="0" indent="0">
              <a:buNone/>
            </a:pPr>
            <a:r>
              <a:rPr lang="ja-JP" altLang="en-US" sz="3600" dirty="0"/>
              <a:t>　　　　　　　２０２２年１１月２９日</a:t>
            </a:r>
            <a:endParaRPr lang="en-US" altLang="ja-JP" sz="3600" dirty="0"/>
          </a:p>
          <a:p>
            <a:pPr marL="0" indent="0">
              <a:buNone/>
            </a:pP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3018243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C581F6-7D99-B085-E6F5-CC026C8EB8BA}"/>
              </a:ext>
            </a:extLst>
          </p:cNvPr>
          <p:cNvSpPr>
            <a:spLocks noGrp="1"/>
          </p:cNvSpPr>
          <p:nvPr>
            <p:ph type="title"/>
          </p:nvPr>
        </p:nvSpPr>
        <p:spPr/>
        <p:txBody>
          <a:bodyPr/>
          <a:lstStyle/>
          <a:p>
            <a:r>
              <a:rPr kumimoji="1" lang="ja-JP" altLang="en-US" dirty="0">
                <a:solidFill>
                  <a:schemeClr val="tx2"/>
                </a:solidFill>
              </a:rPr>
              <a:t>４．クリニック活動内容</a:t>
            </a:r>
          </a:p>
        </p:txBody>
      </p:sp>
      <p:sp>
        <p:nvSpPr>
          <p:cNvPr id="8" name="コンテンツ プレースホルダー 7">
            <a:extLst>
              <a:ext uri="{FF2B5EF4-FFF2-40B4-BE49-F238E27FC236}">
                <a16:creationId xmlns:a16="http://schemas.microsoft.com/office/drawing/2014/main" id="{B6B22D0E-A155-8043-9DF0-7B92AF4118C0}"/>
              </a:ext>
            </a:extLst>
          </p:cNvPr>
          <p:cNvSpPr>
            <a:spLocks noGrp="1"/>
          </p:cNvSpPr>
          <p:nvPr>
            <p:ph idx="1"/>
          </p:nvPr>
        </p:nvSpPr>
        <p:spPr>
          <a:xfrm>
            <a:off x="677334" y="1417321"/>
            <a:ext cx="9911418" cy="4624042"/>
          </a:xfrm>
        </p:spPr>
        <p:txBody>
          <a:bodyPr>
            <a:normAutofit lnSpcReduction="10000"/>
          </a:bodyPr>
          <a:lstStyle/>
          <a:p>
            <a:pPr marL="0" indent="0">
              <a:buNone/>
            </a:pPr>
            <a:r>
              <a:rPr lang="ja-JP" altLang="en-US" sz="2800" dirty="0"/>
              <a:t>①訪問診療　</a:t>
            </a:r>
            <a:endParaRPr lang="en-US" altLang="ja-JP" sz="2800" dirty="0"/>
          </a:p>
          <a:p>
            <a:pPr marL="0" indent="0">
              <a:buNone/>
            </a:pPr>
            <a:r>
              <a:rPr lang="ja-JP" altLang="en-US" sz="2800" dirty="0"/>
              <a:t>　患者様の自宅や施設への訪問診療を行っています</a:t>
            </a:r>
            <a:endParaRPr lang="en-US" altLang="ja-JP" sz="2800" dirty="0"/>
          </a:p>
          <a:p>
            <a:pPr marL="0" indent="0">
              <a:buNone/>
            </a:pPr>
            <a:r>
              <a:rPr lang="ja-JP" altLang="en-US" sz="2800" dirty="0"/>
              <a:t>②感染管理プロジェクト　</a:t>
            </a:r>
            <a:endParaRPr lang="en-US" altLang="ja-JP" sz="2800" dirty="0"/>
          </a:p>
          <a:p>
            <a:pPr marL="0" indent="0">
              <a:buNone/>
            </a:pPr>
            <a:r>
              <a:rPr lang="ja-JP" altLang="en-US" sz="2800" dirty="0"/>
              <a:t>　巡回予防接種・感染患者対策サポート</a:t>
            </a:r>
            <a:endParaRPr lang="en-US" altLang="ja-JP" sz="2800" dirty="0"/>
          </a:p>
          <a:p>
            <a:pPr marL="0" indent="0">
              <a:buNone/>
            </a:pPr>
            <a:r>
              <a:rPr lang="ja-JP" altLang="en-US" sz="2800" dirty="0"/>
              <a:t>③多職種連携　</a:t>
            </a:r>
            <a:endParaRPr lang="en-US" altLang="ja-JP" sz="2800" dirty="0"/>
          </a:p>
          <a:p>
            <a:pPr marL="0" indent="0">
              <a:buNone/>
            </a:pPr>
            <a:r>
              <a:rPr lang="ja-JP" altLang="en-US" sz="2800" dirty="0"/>
              <a:t>　管理栄養士・理学療法士による健康管理と維持</a:t>
            </a:r>
            <a:endParaRPr lang="en-US" altLang="ja-JP" sz="2800" dirty="0"/>
          </a:p>
          <a:p>
            <a:pPr marL="0" indent="0">
              <a:buNone/>
            </a:pPr>
            <a:r>
              <a:rPr lang="ja-JP" altLang="en-US" sz="2800" dirty="0"/>
              <a:t>④地域連携でおこなう患者情報の共有とケアプランの運用</a:t>
            </a:r>
            <a:endParaRPr lang="en-US" altLang="ja-JP" sz="2800" dirty="0"/>
          </a:p>
          <a:p>
            <a:pPr marL="0" indent="0">
              <a:buNone/>
            </a:pPr>
            <a:r>
              <a:rPr lang="ja-JP" altLang="en-US" sz="2800" dirty="0"/>
              <a:t>　（メディカルケアステーション使用）</a:t>
            </a:r>
            <a:endParaRPr lang="en-US" altLang="ja-JP" sz="2800" dirty="0"/>
          </a:p>
          <a:p>
            <a:pPr marL="0" indent="0">
              <a:buNone/>
            </a:pPr>
            <a:r>
              <a:rPr lang="ja-JP" altLang="en-US" sz="2800" dirty="0"/>
              <a:t>⑤健康セミナー・健康相談の実施</a:t>
            </a:r>
            <a:endParaRPr lang="en-US" altLang="ja-JP" sz="2800" dirty="0"/>
          </a:p>
          <a:p>
            <a:pPr marL="0" indent="0">
              <a:buNone/>
            </a:pPr>
            <a:endParaRPr lang="en-US" altLang="ja-JP" dirty="0"/>
          </a:p>
        </p:txBody>
      </p:sp>
    </p:spTree>
    <p:extLst>
      <p:ext uri="{BB962C8B-B14F-4D97-AF65-F5344CB8AC3E}">
        <p14:creationId xmlns:p14="http://schemas.microsoft.com/office/powerpoint/2010/main" val="249725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26A482C-FD8A-A47C-4DBD-4E3122660024}"/>
              </a:ext>
            </a:extLst>
          </p:cNvPr>
          <p:cNvSpPr>
            <a:spLocks noGrp="1"/>
          </p:cNvSpPr>
          <p:nvPr>
            <p:ph idx="1"/>
          </p:nvPr>
        </p:nvSpPr>
        <p:spPr>
          <a:xfrm>
            <a:off x="677334" y="1499616"/>
            <a:ext cx="10487490" cy="4882896"/>
          </a:xfrm>
        </p:spPr>
        <p:txBody>
          <a:bodyPr>
            <a:normAutofit lnSpcReduction="10000"/>
          </a:bodyPr>
          <a:lstStyle/>
          <a:p>
            <a:pPr marL="0" indent="0" algn="ctr">
              <a:buNone/>
            </a:pPr>
            <a:r>
              <a:rPr kumimoji="1" lang="ja-JP" altLang="en-US" sz="3200" b="1" dirty="0"/>
              <a:t>多職種連携ツールの活用　</a:t>
            </a:r>
            <a:r>
              <a:rPr kumimoji="1" lang="en-US" altLang="ja-JP" sz="3200" b="1" dirty="0"/>
              <a:t>Medical Care Station</a:t>
            </a:r>
          </a:p>
          <a:p>
            <a:pPr marL="0" indent="0">
              <a:buNone/>
            </a:pPr>
            <a:r>
              <a:rPr lang="ja-JP" altLang="en-US" sz="2800" b="0" i="0" dirty="0">
                <a:solidFill>
                  <a:srgbClr val="262626"/>
                </a:solidFill>
                <a:effectLst/>
                <a:latin typeface="Helvetica Neue"/>
              </a:rPr>
              <a:t>メディカルケアステーション（</a:t>
            </a:r>
            <a:r>
              <a:rPr lang="en-US" altLang="ja-JP" sz="2800" b="0" i="0" dirty="0">
                <a:solidFill>
                  <a:srgbClr val="262626"/>
                </a:solidFill>
                <a:effectLst/>
                <a:latin typeface="Helvetica Neue"/>
              </a:rPr>
              <a:t>MCS</a:t>
            </a:r>
            <a:r>
              <a:rPr lang="ja-JP" altLang="en-US" sz="2800" b="0" i="0" dirty="0">
                <a:solidFill>
                  <a:srgbClr val="262626"/>
                </a:solidFill>
                <a:effectLst/>
                <a:latin typeface="Helvetica Neue"/>
              </a:rPr>
              <a:t>）とは地域包括ケア・多職種連携のためのコミュニケーションツールです。ひとつのアカウントで、パソコン・タブレット・スマートフォンから利用できるということで患者さんと家族、ケアに関係する医療や介護スタッフで治療方針の確認。ケアプランの立案と展開、課題解決や目標設定を行っています。</a:t>
            </a:r>
            <a:endParaRPr lang="en-US" altLang="ja-JP" sz="2800" b="0" i="0" dirty="0">
              <a:solidFill>
                <a:srgbClr val="262626"/>
              </a:solidFill>
              <a:effectLst/>
              <a:latin typeface="Helvetica Neue"/>
            </a:endParaRPr>
          </a:p>
          <a:p>
            <a:pPr marL="0" indent="0">
              <a:buNone/>
            </a:pPr>
            <a:r>
              <a:rPr kumimoji="1" lang="en-US" altLang="ja-JP" sz="2800" dirty="0">
                <a:solidFill>
                  <a:srgbClr val="262626"/>
                </a:solidFill>
                <a:latin typeface="Helvetica Neue"/>
              </a:rPr>
              <a:t>MCS</a:t>
            </a:r>
            <a:r>
              <a:rPr kumimoji="1" lang="ja-JP" altLang="en-US" sz="2800" dirty="0">
                <a:solidFill>
                  <a:srgbClr val="262626"/>
                </a:solidFill>
                <a:latin typeface="Helvetica Neue"/>
              </a:rPr>
              <a:t>で情報共有する対象</a:t>
            </a:r>
            <a:endParaRPr kumimoji="1" lang="en-US" altLang="ja-JP" sz="2800" dirty="0">
              <a:solidFill>
                <a:srgbClr val="262626"/>
              </a:solidFill>
              <a:latin typeface="Helvetica Neue"/>
            </a:endParaRPr>
          </a:p>
          <a:p>
            <a:pPr marL="0" indent="0">
              <a:buNone/>
            </a:pPr>
            <a:r>
              <a:rPr kumimoji="1" lang="ja-JP" altLang="en-US" sz="2800" dirty="0">
                <a:solidFill>
                  <a:srgbClr val="262626"/>
                </a:solidFill>
                <a:latin typeface="Helvetica Neue"/>
              </a:rPr>
              <a:t>患者・家族・主治医・訪問看護師・訪問診療看護師</a:t>
            </a:r>
            <a:endParaRPr kumimoji="1" lang="en-US" altLang="ja-JP" sz="2800" dirty="0">
              <a:solidFill>
                <a:srgbClr val="262626"/>
              </a:solidFill>
              <a:latin typeface="Helvetica Neue"/>
            </a:endParaRPr>
          </a:p>
          <a:p>
            <a:pPr marL="0" indent="0">
              <a:buNone/>
            </a:pPr>
            <a:r>
              <a:rPr kumimoji="1" lang="ja-JP" altLang="en-US" sz="2800" dirty="0">
                <a:solidFill>
                  <a:srgbClr val="262626"/>
                </a:solidFill>
                <a:latin typeface="Helvetica Neue"/>
              </a:rPr>
              <a:t>薬剤師・ケアマネージャー・リハビリスタッフ・介護スタッフ</a:t>
            </a:r>
            <a:endParaRPr kumimoji="1" lang="en-US" altLang="ja-JP" sz="2800" dirty="0">
              <a:solidFill>
                <a:srgbClr val="262626"/>
              </a:solidFill>
              <a:latin typeface="Helvetica Neue"/>
            </a:endParaRPr>
          </a:p>
        </p:txBody>
      </p:sp>
      <p:sp>
        <p:nvSpPr>
          <p:cNvPr id="4" name="タイトル 1">
            <a:extLst>
              <a:ext uri="{FF2B5EF4-FFF2-40B4-BE49-F238E27FC236}">
                <a16:creationId xmlns:a16="http://schemas.microsoft.com/office/drawing/2014/main" id="{D332EFE2-B00C-31BC-9B1C-B58959F983AA}"/>
              </a:ext>
            </a:extLst>
          </p:cNvPr>
          <p:cNvSpPr>
            <a:spLocks noGrp="1"/>
          </p:cNvSpPr>
          <p:nvPr>
            <p:ph type="title"/>
          </p:nvPr>
        </p:nvSpPr>
        <p:spPr>
          <a:xfrm>
            <a:off x="677334" y="609600"/>
            <a:ext cx="9691962" cy="1018032"/>
          </a:xfrm>
        </p:spPr>
        <p:txBody>
          <a:bodyPr/>
          <a:lstStyle/>
          <a:p>
            <a:r>
              <a:rPr kumimoji="1" lang="ja-JP" altLang="en-US" dirty="0">
                <a:solidFill>
                  <a:schemeClr val="tx2"/>
                </a:solidFill>
              </a:rPr>
              <a:t>４．クリニック活動内容</a:t>
            </a:r>
          </a:p>
        </p:txBody>
      </p:sp>
    </p:spTree>
    <p:extLst>
      <p:ext uri="{BB962C8B-B14F-4D97-AF65-F5344CB8AC3E}">
        <p14:creationId xmlns:p14="http://schemas.microsoft.com/office/powerpoint/2010/main" val="3005669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1981200" y="772543"/>
            <a:ext cx="8229600" cy="1143000"/>
          </a:xfrm>
        </p:spPr>
        <p:txBody>
          <a:bodyPr>
            <a:normAutofit/>
          </a:bodyPr>
          <a:lstStyle/>
          <a:p>
            <a:r>
              <a:rPr lang="ja-JP" altLang="en-US" dirty="0"/>
              <a:t>生活クラブいなげビレッジ虹と風</a:t>
            </a:r>
          </a:p>
        </p:txBody>
      </p:sp>
      <p:pic>
        <p:nvPicPr>
          <p:cNvPr id="6148" name="Picture 2" descr="https://kazenomura.jp/corporate/wp-content/uploads/2017/05/inage_tatemono-1000x7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2589" y="1624013"/>
            <a:ext cx="6346825" cy="4525962"/>
          </a:xfrm>
          <a:noFill/>
        </p:spPr>
      </p:pic>
      <p:pic>
        <p:nvPicPr>
          <p:cNvPr id="3" name="図 2">
            <a:extLst>
              <a:ext uri="{FF2B5EF4-FFF2-40B4-BE49-F238E27FC236}">
                <a16:creationId xmlns:a16="http://schemas.microsoft.com/office/drawing/2014/main" id="{5B4699BA-8C3F-4111-B13C-39D0F2A459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670" y="116633"/>
            <a:ext cx="1265908" cy="947441"/>
          </a:xfrm>
          <a:prstGeom prst="rect">
            <a:avLst/>
          </a:prstGeom>
        </p:spPr>
      </p:pic>
    </p:spTree>
    <p:extLst>
      <p:ext uri="{BB962C8B-B14F-4D97-AF65-F5344CB8AC3E}">
        <p14:creationId xmlns:p14="http://schemas.microsoft.com/office/powerpoint/2010/main" val="218407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0C2576-8040-5262-063B-AF8D71A1AB43}"/>
              </a:ext>
            </a:extLst>
          </p:cNvPr>
          <p:cNvSpPr>
            <a:spLocks noGrp="1"/>
          </p:cNvSpPr>
          <p:nvPr>
            <p:ph type="title"/>
          </p:nvPr>
        </p:nvSpPr>
        <p:spPr>
          <a:xfrm>
            <a:off x="3755572" y="681037"/>
            <a:ext cx="4831080" cy="819241"/>
          </a:xfrm>
        </p:spPr>
        <p:txBody>
          <a:bodyPr>
            <a:normAutofit/>
          </a:bodyPr>
          <a:lstStyle/>
          <a:p>
            <a:pPr algn="ctr"/>
            <a:r>
              <a:rPr kumimoji="1" lang="ja-JP" altLang="en-US" dirty="0"/>
              <a:t>風の村へようこそ</a:t>
            </a:r>
          </a:p>
        </p:txBody>
      </p:sp>
      <p:sp>
        <p:nvSpPr>
          <p:cNvPr id="3" name="コンテンツ プレースホルダー 2">
            <a:extLst>
              <a:ext uri="{FF2B5EF4-FFF2-40B4-BE49-F238E27FC236}">
                <a16:creationId xmlns:a16="http://schemas.microsoft.com/office/drawing/2014/main" id="{27E8F7FE-EFC0-5239-1322-8C720FD4F64E}"/>
              </a:ext>
            </a:extLst>
          </p:cNvPr>
          <p:cNvSpPr>
            <a:spLocks noGrp="1"/>
          </p:cNvSpPr>
          <p:nvPr>
            <p:ph idx="1"/>
          </p:nvPr>
        </p:nvSpPr>
        <p:spPr>
          <a:xfrm>
            <a:off x="677334" y="2160589"/>
            <a:ext cx="9664530" cy="3880773"/>
          </a:xfrm>
        </p:spPr>
        <p:txBody>
          <a:bodyPr>
            <a:normAutofit/>
          </a:bodyPr>
          <a:lstStyle/>
          <a:p>
            <a:pPr marL="0" indent="0">
              <a:buNone/>
            </a:pPr>
            <a:r>
              <a:rPr lang="ja-JP" altLang="en-US" sz="3200" b="1" i="0" dirty="0">
                <a:solidFill>
                  <a:srgbClr val="333333"/>
                </a:solidFill>
                <a:effectLst/>
                <a:latin typeface="Noto Sans Japanese"/>
              </a:rPr>
              <a:t>風の村とは</a:t>
            </a:r>
          </a:p>
          <a:p>
            <a:pPr marL="0" indent="0">
              <a:buNone/>
            </a:pPr>
            <a:r>
              <a:rPr lang="ja-JP" altLang="en-US" sz="3200" b="0" i="0" dirty="0">
                <a:solidFill>
                  <a:srgbClr val="333333"/>
                </a:solidFill>
                <a:effectLst/>
                <a:latin typeface="Noto Sans Japanese"/>
              </a:rPr>
              <a:t>赤ちゃんから障がい者、お年寄りまで、幅広い事業に取り組み人生のすべてのステージで必要とされる支援、応援をするこ目指しています。また、支援する人もされる人も、地域の一員として役割を持ち</a:t>
            </a:r>
            <a:endParaRPr lang="en-US" altLang="ja-JP" sz="3200" b="0" i="0" dirty="0">
              <a:solidFill>
                <a:srgbClr val="333333"/>
              </a:solidFill>
              <a:effectLst/>
              <a:latin typeface="Noto Sans Japanese"/>
            </a:endParaRPr>
          </a:p>
          <a:p>
            <a:pPr marL="0" indent="0">
              <a:buNone/>
            </a:pPr>
            <a:r>
              <a:rPr lang="ja-JP" altLang="en-US" sz="3200" b="0" i="0" dirty="0">
                <a:solidFill>
                  <a:srgbClr val="333333"/>
                </a:solidFill>
                <a:effectLst/>
                <a:latin typeface="Noto Sans Japanese"/>
              </a:rPr>
              <a:t>ともに社会を作っていく。地域づくりの視点から福祉を考え、取り組んでいます。</a:t>
            </a:r>
          </a:p>
          <a:p>
            <a:endParaRPr kumimoji="1" lang="ja-JP" altLang="en-US" dirty="0"/>
          </a:p>
        </p:txBody>
      </p:sp>
    </p:spTree>
    <p:extLst>
      <p:ext uri="{BB962C8B-B14F-4D97-AF65-F5344CB8AC3E}">
        <p14:creationId xmlns:p14="http://schemas.microsoft.com/office/powerpoint/2010/main" val="1124318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テキスト ボックス 9"/>
          <p:cNvSpPr txBox="1">
            <a:spLocks noChangeArrowheads="1"/>
          </p:cNvSpPr>
          <p:nvPr/>
        </p:nvSpPr>
        <p:spPr bwMode="auto">
          <a:xfrm>
            <a:off x="1847850" y="149226"/>
            <a:ext cx="736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ＭＳ ゴシック" panose="020B0609070205080204" pitchFamily="49" charset="-128"/>
                <a:ea typeface="ＭＳ ゴシック" panose="020B0609070205080204" pitchFamily="49" charset="-128"/>
              </a:rPr>
              <a:t>ＪＲ稲毛駅から徒歩で</a:t>
            </a:r>
            <a:r>
              <a:rPr lang="en-US" altLang="ja-JP" sz="2800">
                <a:latin typeface="ＭＳ ゴシック" panose="020B0609070205080204" pitchFamily="49" charset="-128"/>
                <a:ea typeface="ＭＳ ゴシック" panose="020B0609070205080204" pitchFamily="49" charset="-128"/>
              </a:rPr>
              <a:t>15</a:t>
            </a:r>
            <a:r>
              <a:rPr lang="ja-JP" altLang="en-US" sz="2800">
                <a:latin typeface="ＭＳ ゴシック" panose="020B0609070205080204" pitchFamily="49" charset="-128"/>
                <a:ea typeface="ＭＳ ゴシック" panose="020B0609070205080204" pitchFamily="49" charset="-128"/>
              </a:rPr>
              <a:t>～</a:t>
            </a:r>
            <a:r>
              <a:rPr lang="en-US" altLang="ja-JP" sz="2800">
                <a:latin typeface="ＭＳ ゴシック" panose="020B0609070205080204" pitchFamily="49" charset="-128"/>
                <a:ea typeface="ＭＳ ゴシック" panose="020B0609070205080204" pitchFamily="49" charset="-128"/>
              </a:rPr>
              <a:t>20</a:t>
            </a:r>
            <a:r>
              <a:rPr lang="ja-JP" altLang="en-US" sz="2800">
                <a:latin typeface="ＭＳ ゴシック" panose="020B0609070205080204" pitchFamily="49" charset="-128"/>
                <a:ea typeface="ＭＳ ゴシック" panose="020B0609070205080204" pitchFamily="49" charset="-128"/>
              </a:rPr>
              <a:t>分程度のところ</a:t>
            </a:r>
          </a:p>
        </p:txBody>
      </p:sp>
      <p:pic>
        <p:nvPicPr>
          <p:cNvPr id="8195" name="図 8" descr="立地場所.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733735"/>
            <a:ext cx="828675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図 11" descr="生活クラブ2.png"/>
          <p:cNvPicPr>
            <a:picLocks noChangeAspect="1"/>
          </p:cNvPicPr>
          <p:nvPr/>
        </p:nvPicPr>
        <p:blipFill>
          <a:blip r:embed="rId4">
            <a:extLst>
              <a:ext uri="{28A0092B-C50C-407E-A947-70E740481C1C}">
                <a14:useLocalDpi xmlns:a14="http://schemas.microsoft.com/office/drawing/2010/main" val="0"/>
              </a:ext>
            </a:extLst>
          </a:blip>
          <a:srcRect l="56073" t="4034" r="1411" b="2502"/>
          <a:stretch>
            <a:fillRect/>
          </a:stretch>
        </p:blipFill>
        <p:spPr bwMode="auto">
          <a:xfrm>
            <a:off x="8410576" y="800894"/>
            <a:ext cx="19335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a:xfrm>
            <a:off x="8399464" y="800894"/>
            <a:ext cx="1944687" cy="2844007"/>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ransition spd="slow" advTm="1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464" y="935039"/>
            <a:ext cx="3114675"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43"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989" y="5051426"/>
            <a:ext cx="78835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44" name="Picture 25" descr="園生団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188" y="1144589"/>
            <a:ext cx="2665412"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テキスト ボックス 32"/>
          <p:cNvSpPr txBox="1">
            <a:spLocks noChangeArrowheads="1"/>
          </p:cNvSpPr>
          <p:nvPr/>
        </p:nvSpPr>
        <p:spPr bwMode="auto">
          <a:xfrm>
            <a:off x="1847851" y="107951"/>
            <a:ext cx="590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800">
                <a:latin typeface="ＭＳ Ｐゴシック" panose="020B0600070205080204" pitchFamily="50" charset="-128"/>
              </a:rPr>
              <a:t>■</a:t>
            </a:r>
            <a:r>
              <a:rPr lang="ja-JP" altLang="en-US" sz="2800">
                <a:latin typeface="ＭＳ Ｐゴシック" panose="020B0600070205080204" pitchFamily="50" charset="-128"/>
              </a:rPr>
              <a:t>園生団地からグリーンプラザ園生へ</a:t>
            </a:r>
          </a:p>
        </p:txBody>
      </p:sp>
      <p:sp>
        <p:nvSpPr>
          <p:cNvPr id="10246" name="Text Box 26"/>
          <p:cNvSpPr txBox="1">
            <a:spLocks noChangeArrowheads="1"/>
          </p:cNvSpPr>
          <p:nvPr/>
        </p:nvSpPr>
        <p:spPr bwMode="auto">
          <a:xfrm>
            <a:off x="2495550" y="4652963"/>
            <a:ext cx="28082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000" b="1"/>
              <a:t>【</a:t>
            </a:r>
            <a:r>
              <a:rPr lang="ja-JP" altLang="en-US" sz="2000" b="1"/>
              <a:t>建替え前</a:t>
            </a:r>
            <a:r>
              <a:rPr lang="en-US" altLang="ja-JP" sz="2000" b="1"/>
              <a:t>】</a:t>
            </a:r>
            <a:r>
              <a:rPr lang="ja-JP" altLang="en-US" sz="2000" b="1"/>
              <a:t>　園生団地</a:t>
            </a:r>
          </a:p>
        </p:txBody>
      </p:sp>
      <p:sp>
        <p:nvSpPr>
          <p:cNvPr id="10247" name="Text Box 27"/>
          <p:cNvSpPr txBox="1">
            <a:spLocks noChangeArrowheads="1"/>
          </p:cNvSpPr>
          <p:nvPr/>
        </p:nvSpPr>
        <p:spPr bwMode="auto">
          <a:xfrm>
            <a:off x="6127751" y="4652963"/>
            <a:ext cx="39417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33994D"/>
                </a:solidFill>
              </a:rPr>
              <a:t>【</a:t>
            </a:r>
            <a:r>
              <a:rPr lang="ja-JP" altLang="en-US" sz="2000" b="1">
                <a:solidFill>
                  <a:srgbClr val="33994D"/>
                </a:solidFill>
              </a:rPr>
              <a:t>建替え後</a:t>
            </a:r>
            <a:r>
              <a:rPr lang="en-US" altLang="ja-JP" sz="2000" b="1">
                <a:solidFill>
                  <a:srgbClr val="33994D"/>
                </a:solidFill>
              </a:rPr>
              <a:t>】</a:t>
            </a:r>
            <a:r>
              <a:rPr lang="ja-JP" altLang="en-US" sz="2000" b="1">
                <a:solidFill>
                  <a:srgbClr val="33994D"/>
                </a:solidFill>
              </a:rPr>
              <a:t>　グリーンプラザ園生</a:t>
            </a:r>
          </a:p>
        </p:txBody>
      </p:sp>
      <p:sp>
        <p:nvSpPr>
          <p:cNvPr id="10248" name="スライド番号プレースホルダー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A5338B7-7992-489D-9321-12EDA3D5EB31}" type="slidenum">
              <a:rPr lang="ja-JP" altLang="en-US" sz="1200">
                <a:solidFill>
                  <a:srgbClr val="898989"/>
                </a:solidFill>
                <a:latin typeface="Arial" panose="020B0604020202020204" pitchFamily="34" charset="0"/>
              </a:rPr>
              <a:pPr>
                <a:spcBef>
                  <a:spcPct val="0"/>
                </a:spcBef>
                <a:buFontTx/>
                <a:buNone/>
              </a:pPr>
              <a:t>15</a:t>
            </a:fld>
            <a:endParaRPr lang="ja-JP" altLang="en-US" sz="1200">
              <a:solidFill>
                <a:srgbClr val="898989"/>
              </a:solidFill>
              <a:latin typeface="Arial" panose="020B0604020202020204" pitchFamily="34" charset="0"/>
            </a:endParaRPr>
          </a:p>
        </p:txBody>
      </p:sp>
      <p:sp>
        <p:nvSpPr>
          <p:cNvPr id="2" name="正方形/長方形 1"/>
          <p:cNvSpPr/>
          <p:nvPr/>
        </p:nvSpPr>
        <p:spPr>
          <a:xfrm>
            <a:off x="5808663" y="631826"/>
            <a:ext cx="4125912" cy="510845"/>
          </a:xfrm>
          <a:prstGeom prst="rect">
            <a:avLst/>
          </a:prstGeom>
        </p:spPr>
        <p:txBody>
          <a:bodyPr>
            <a:spAutoFit/>
          </a:bodyPr>
          <a:lstStyle/>
          <a:p>
            <a:pPr>
              <a:lnSpc>
                <a:spcPct val="150000"/>
              </a:lnSpc>
              <a:defRPr/>
            </a:pPr>
            <a:r>
              <a:rPr lang="ja-JP" altLang="en-US" sz="2000" dirty="0">
                <a:latin typeface="+mn-ea"/>
              </a:rPr>
              <a:t>ＵＲ都市機構の団地再生公募事業 </a:t>
            </a:r>
          </a:p>
        </p:txBody>
      </p:sp>
      <p:sp>
        <p:nvSpPr>
          <p:cNvPr id="10250" name="テキスト ボックス 32"/>
          <p:cNvSpPr txBox="1">
            <a:spLocks noChangeArrowheads="1"/>
          </p:cNvSpPr>
          <p:nvPr/>
        </p:nvSpPr>
        <p:spPr bwMode="auto">
          <a:xfrm>
            <a:off x="7175500" y="1557339"/>
            <a:ext cx="2160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a:latin typeface="ＭＳ Ｐゴシック" panose="020B0600070205080204" pitchFamily="50" charset="-128"/>
              </a:rPr>
              <a:t>現在は戸建</a:t>
            </a:r>
            <a:r>
              <a:rPr lang="en-US" altLang="ja-JP" sz="1400">
                <a:latin typeface="ＭＳ Ｐゴシック" panose="020B0600070205080204" pitchFamily="50" charset="-128"/>
              </a:rPr>
              <a:t>49</a:t>
            </a:r>
            <a:r>
              <a:rPr lang="ja-JP" altLang="en-US" sz="1400">
                <a:latin typeface="ＭＳ Ｐゴシック" panose="020B0600070205080204" pitchFamily="50" charset="-128"/>
              </a:rPr>
              <a:t>棟</a:t>
            </a:r>
            <a:endParaRPr lang="en-US" altLang="ja-JP" sz="1400">
              <a:latin typeface="ＭＳ Ｐゴシック" panose="020B0600070205080204" pitchFamily="50" charset="-128"/>
            </a:endParaRPr>
          </a:p>
          <a:p>
            <a:pPr eaLnBrk="1" hangingPunct="1">
              <a:spcBef>
                <a:spcPct val="0"/>
              </a:spcBef>
              <a:buFontTx/>
              <a:buNone/>
            </a:pPr>
            <a:r>
              <a:rPr lang="ja-JP" altLang="en-US" sz="1400">
                <a:latin typeface="ＭＳ Ｐゴシック" panose="020B0600070205080204" pitchFamily="50" charset="-128"/>
              </a:rPr>
              <a:t>若年世帯が多い</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図 10" descr="P5310088.JPG"/>
          <p:cNvPicPr>
            <a:picLocks noChangeAspect="1"/>
          </p:cNvPicPr>
          <p:nvPr/>
        </p:nvPicPr>
        <p:blipFill>
          <a:blip r:embed="rId3">
            <a:extLst>
              <a:ext uri="{28A0092B-C50C-407E-A947-70E740481C1C}">
                <a14:useLocalDpi xmlns:a14="http://schemas.microsoft.com/office/drawing/2010/main" val="0"/>
              </a:ext>
            </a:extLst>
          </a:blip>
          <a:srcRect r="16307" b="15968"/>
          <a:stretch>
            <a:fillRect/>
          </a:stretch>
        </p:blipFill>
        <p:spPr bwMode="auto">
          <a:xfrm>
            <a:off x="7104064" y="1462088"/>
            <a:ext cx="328612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1919289" y="331789"/>
            <a:ext cx="8137525" cy="4249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3200" dirty="0">
                <a:solidFill>
                  <a:schemeClr val="tx1"/>
                </a:solidFill>
              </a:rPr>
              <a:t>園生団地</a:t>
            </a:r>
            <a:r>
              <a:rPr lang="ja-JP" altLang="en-US" sz="2800" dirty="0">
                <a:solidFill>
                  <a:schemeClr val="tx1"/>
                </a:solidFill>
              </a:rPr>
              <a:t>（</a:t>
            </a:r>
            <a:r>
              <a:rPr lang="ja-JP" altLang="en-US" sz="2400" dirty="0">
                <a:solidFill>
                  <a:schemeClr val="tx1"/>
                </a:solidFill>
              </a:rPr>
              <a:t>昭和</a:t>
            </a:r>
            <a:r>
              <a:rPr lang="en-US" altLang="ja-JP" sz="2400" dirty="0">
                <a:solidFill>
                  <a:schemeClr val="tx1"/>
                </a:solidFill>
              </a:rPr>
              <a:t>38</a:t>
            </a:r>
            <a:r>
              <a:rPr lang="ja-JP" altLang="en-US" sz="2400" dirty="0">
                <a:solidFill>
                  <a:schemeClr val="tx1"/>
                </a:solidFill>
              </a:rPr>
              <a:t>年・</a:t>
            </a:r>
            <a:r>
              <a:rPr lang="en-US" altLang="ja-JP" sz="2400" dirty="0">
                <a:solidFill>
                  <a:schemeClr val="tx1"/>
                </a:solidFill>
              </a:rPr>
              <a:t>1963</a:t>
            </a:r>
            <a:r>
              <a:rPr lang="ja-JP" altLang="en-US" sz="2400" dirty="0">
                <a:solidFill>
                  <a:schemeClr val="tx1"/>
                </a:solidFill>
              </a:rPr>
              <a:t>年～平成</a:t>
            </a:r>
            <a:r>
              <a:rPr lang="en-US" altLang="ja-JP" sz="2400" dirty="0">
                <a:solidFill>
                  <a:schemeClr val="tx1"/>
                </a:solidFill>
              </a:rPr>
              <a:t>20</a:t>
            </a:r>
            <a:r>
              <a:rPr lang="ja-JP" altLang="en-US" sz="2400" dirty="0">
                <a:solidFill>
                  <a:schemeClr val="tx1"/>
                </a:solidFill>
              </a:rPr>
              <a:t>年・</a:t>
            </a:r>
            <a:r>
              <a:rPr lang="en-US" altLang="ja-JP" sz="2400" dirty="0">
                <a:solidFill>
                  <a:schemeClr val="tx1"/>
                </a:solidFill>
              </a:rPr>
              <a:t>2008</a:t>
            </a:r>
            <a:r>
              <a:rPr lang="ja-JP" altLang="en-US" sz="2400" dirty="0">
                <a:solidFill>
                  <a:schemeClr val="tx1"/>
                </a:solidFill>
              </a:rPr>
              <a:t>年</a:t>
            </a:r>
            <a:r>
              <a:rPr lang="ja-JP" altLang="en-US" sz="2800" dirty="0">
                <a:solidFill>
                  <a:schemeClr val="tx1"/>
                </a:solidFill>
              </a:rPr>
              <a:t>）</a:t>
            </a:r>
            <a:endParaRPr lang="en-US" altLang="ja-JP" sz="2800" dirty="0">
              <a:solidFill>
                <a:schemeClr val="tx1"/>
              </a:solidFill>
            </a:endParaRPr>
          </a:p>
          <a:p>
            <a:pPr eaLnBrk="1" hangingPunct="1">
              <a:defRPr/>
            </a:pPr>
            <a:r>
              <a:rPr lang="ja-JP" altLang="en-US" sz="3200" dirty="0">
                <a:solidFill>
                  <a:schemeClr val="tx1"/>
                </a:solidFill>
              </a:rPr>
              <a:t>　中層５階建て（</a:t>
            </a:r>
            <a:r>
              <a:rPr lang="ja-JP" altLang="en-US" sz="2800" dirty="0">
                <a:solidFill>
                  <a:schemeClr val="tx1"/>
                </a:solidFill>
              </a:rPr>
              <a:t>エレベーター無し）</a:t>
            </a:r>
            <a:endParaRPr lang="en-US" altLang="ja-JP" sz="2800" dirty="0">
              <a:solidFill>
                <a:schemeClr val="tx1"/>
              </a:solidFill>
            </a:endParaRPr>
          </a:p>
          <a:p>
            <a:pPr eaLnBrk="1" hangingPunct="1">
              <a:defRPr/>
            </a:pPr>
            <a:r>
              <a:rPr lang="ja-JP" altLang="en-US" sz="2800" dirty="0">
                <a:solidFill>
                  <a:schemeClr val="tx1"/>
                </a:solidFill>
              </a:rPr>
              <a:t>　　　　　　　　　　</a:t>
            </a:r>
            <a:r>
              <a:rPr lang="en-US" altLang="ja-JP" sz="3200" dirty="0">
                <a:solidFill>
                  <a:schemeClr val="tx1"/>
                </a:solidFill>
              </a:rPr>
              <a:t>13</a:t>
            </a:r>
            <a:r>
              <a:rPr lang="ja-JP" altLang="en-US" sz="3200" dirty="0">
                <a:solidFill>
                  <a:schemeClr val="tx1"/>
                </a:solidFill>
              </a:rPr>
              <a:t>棟　</a:t>
            </a:r>
            <a:r>
              <a:rPr lang="en-US" altLang="ja-JP" sz="3200" dirty="0">
                <a:solidFill>
                  <a:schemeClr val="tx1"/>
                </a:solidFill>
              </a:rPr>
              <a:t>438</a:t>
            </a:r>
            <a:r>
              <a:rPr lang="ja-JP" altLang="en-US" sz="3200" dirty="0">
                <a:solidFill>
                  <a:schemeClr val="tx1"/>
                </a:solidFill>
              </a:rPr>
              <a:t>戸</a:t>
            </a:r>
            <a:endParaRPr lang="en-US" altLang="ja-JP" sz="3200" dirty="0">
              <a:solidFill>
                <a:schemeClr val="tx1"/>
              </a:solidFill>
            </a:endParaRPr>
          </a:p>
          <a:p>
            <a:pPr eaLnBrk="1" hangingPunct="1">
              <a:defRPr/>
            </a:pPr>
            <a:endParaRPr lang="en-US" altLang="ja-JP" sz="2800" dirty="0">
              <a:solidFill>
                <a:schemeClr val="tx1"/>
              </a:solidFill>
            </a:endParaRPr>
          </a:p>
          <a:p>
            <a:pPr eaLnBrk="1" hangingPunct="1">
              <a:defRPr/>
            </a:pPr>
            <a:r>
              <a:rPr lang="ja-JP" altLang="en-US" sz="3200" dirty="0">
                <a:solidFill>
                  <a:schemeClr val="tx1"/>
                </a:solidFill>
              </a:rPr>
              <a:t>　　</a:t>
            </a:r>
            <a:endParaRPr lang="en-US" altLang="ja-JP" sz="3200" dirty="0">
              <a:solidFill>
                <a:schemeClr val="tx1"/>
              </a:solidFill>
            </a:endParaRPr>
          </a:p>
          <a:p>
            <a:pPr eaLnBrk="1" hangingPunct="1">
              <a:defRPr/>
            </a:pPr>
            <a:r>
              <a:rPr lang="ja-JP" altLang="en-US" sz="3200" dirty="0">
                <a:solidFill>
                  <a:srgbClr val="00B050"/>
                </a:solidFill>
              </a:rPr>
              <a:t>グリーンプラザ園生</a:t>
            </a:r>
            <a:r>
              <a:rPr lang="ja-JP" altLang="en-US" sz="2400" dirty="0">
                <a:solidFill>
                  <a:srgbClr val="00B050"/>
                </a:solidFill>
              </a:rPr>
              <a:t>（平成１７年～</a:t>
            </a:r>
            <a:endParaRPr lang="en-US" altLang="ja-JP" sz="2400" dirty="0">
              <a:solidFill>
                <a:srgbClr val="00B050"/>
              </a:solidFill>
            </a:endParaRPr>
          </a:p>
          <a:p>
            <a:pPr eaLnBrk="1" hangingPunct="1">
              <a:defRPr/>
            </a:pPr>
            <a:r>
              <a:rPr lang="ja-JP" altLang="en-US" sz="3200" dirty="0">
                <a:solidFill>
                  <a:schemeClr val="tx1"/>
                </a:solidFill>
              </a:rPr>
              <a:t>　</a:t>
            </a:r>
            <a:r>
              <a:rPr lang="ja-JP" altLang="en-US" sz="2800" dirty="0">
                <a:solidFill>
                  <a:schemeClr val="tx1"/>
                </a:solidFill>
              </a:rPr>
              <a:t>高層７階～１４階建て</a:t>
            </a:r>
            <a:endParaRPr lang="en-US" altLang="ja-JP" sz="2800" dirty="0">
              <a:solidFill>
                <a:schemeClr val="tx1"/>
              </a:solidFill>
            </a:endParaRPr>
          </a:p>
          <a:p>
            <a:pPr eaLnBrk="1" hangingPunct="1">
              <a:defRPr/>
            </a:pPr>
            <a:r>
              <a:rPr lang="ja-JP" altLang="en-US" sz="2800" dirty="0">
                <a:solidFill>
                  <a:schemeClr val="tx1"/>
                </a:solidFill>
              </a:rPr>
              <a:t>　　　　　　　　　 　　４棟　</a:t>
            </a:r>
            <a:r>
              <a:rPr lang="en-US" altLang="ja-JP" sz="2800" dirty="0">
                <a:solidFill>
                  <a:schemeClr val="tx1"/>
                </a:solidFill>
              </a:rPr>
              <a:t>226</a:t>
            </a:r>
            <a:r>
              <a:rPr lang="ja-JP" altLang="en-US" sz="2800" dirty="0">
                <a:solidFill>
                  <a:schemeClr val="tx1"/>
                </a:solidFill>
              </a:rPr>
              <a:t>戸</a:t>
            </a:r>
            <a:endParaRPr lang="en-US" altLang="ja-JP" sz="2800" dirty="0">
              <a:solidFill>
                <a:schemeClr val="tx1"/>
              </a:solidFill>
            </a:endParaRPr>
          </a:p>
          <a:p>
            <a:pPr algn="ctr" eaLnBrk="1" hangingPunct="1">
              <a:defRPr/>
            </a:pPr>
            <a:endParaRPr lang="ja-JP" altLang="en-US" dirty="0">
              <a:solidFill>
                <a:schemeClr val="tx1"/>
              </a:solidFill>
            </a:endParaRPr>
          </a:p>
        </p:txBody>
      </p:sp>
      <p:sp>
        <p:nvSpPr>
          <p:cNvPr id="12" name="下矢印 11"/>
          <p:cNvSpPr/>
          <p:nvPr/>
        </p:nvSpPr>
        <p:spPr>
          <a:xfrm>
            <a:off x="4171950" y="2060575"/>
            <a:ext cx="484188" cy="647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22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4429126"/>
            <a:ext cx="2852738"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1" y="4857750"/>
            <a:ext cx="225742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4063" y="4149725"/>
            <a:ext cx="325755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1774826" y="404813"/>
            <a:ext cx="8582025" cy="792162"/>
          </a:xfrm>
          <a:solidFill>
            <a:srgbClr val="99FF66"/>
          </a:solidFill>
        </p:spPr>
        <p:txBody>
          <a:bodyPr>
            <a:normAutofit/>
          </a:bodyPr>
          <a:lstStyle/>
          <a:p>
            <a:r>
              <a:rPr lang="ja-JP" altLang="en-US" sz="3600"/>
              <a:t>地域住民が不便・不安に感じていること</a:t>
            </a:r>
          </a:p>
        </p:txBody>
      </p:sp>
      <p:sp>
        <p:nvSpPr>
          <p:cNvPr id="18435" name="コンテンツ プレースホルダ 2"/>
          <p:cNvSpPr>
            <a:spLocks noGrp="1"/>
          </p:cNvSpPr>
          <p:nvPr>
            <p:ph idx="1"/>
          </p:nvPr>
        </p:nvSpPr>
        <p:spPr>
          <a:xfrm>
            <a:off x="1060704" y="1719072"/>
            <a:ext cx="10012680" cy="3767327"/>
          </a:xfrm>
        </p:spPr>
        <p:txBody>
          <a:bodyPr>
            <a:noAutofit/>
          </a:bodyPr>
          <a:lstStyle/>
          <a:p>
            <a:r>
              <a:rPr lang="ja-JP" altLang="en-US" sz="2400" dirty="0"/>
              <a:t>スーパーや病院が遠い　</a:t>
            </a:r>
            <a:endParaRPr lang="en-US" altLang="ja-JP" sz="2400" dirty="0"/>
          </a:p>
          <a:p>
            <a:r>
              <a:rPr lang="ja-JP" altLang="en-US" sz="2400" dirty="0"/>
              <a:t>福祉施設が少ない</a:t>
            </a:r>
            <a:endParaRPr lang="en-US" altLang="ja-JP" sz="2400" dirty="0"/>
          </a:p>
          <a:p>
            <a:r>
              <a:rPr lang="ja-JP" altLang="en-US" sz="2400" dirty="0"/>
              <a:t>何かあった時の緊急対応が不安</a:t>
            </a:r>
            <a:endParaRPr lang="en-US" altLang="ja-JP" sz="2400" dirty="0"/>
          </a:p>
          <a:p>
            <a:r>
              <a:rPr lang="ja-JP" altLang="en-US" sz="2400" dirty="0"/>
              <a:t>気軽に集まれる場所がない</a:t>
            </a:r>
            <a:endParaRPr lang="en-US" altLang="ja-JP" sz="2400" dirty="0"/>
          </a:p>
          <a:p>
            <a:r>
              <a:rPr lang="ja-JP" altLang="en-US" sz="2400" dirty="0"/>
              <a:t>エレベーターで自分の住む階まで上がってしまうので、住民同士で挨拶をしたり、立ち話をする機会が減ってしまった</a:t>
            </a:r>
            <a:endParaRPr lang="en-US" altLang="ja-JP" sz="2400" dirty="0"/>
          </a:p>
          <a:p>
            <a:r>
              <a:rPr lang="ja-JP" altLang="en-US" sz="2400" dirty="0"/>
              <a:t>建替え前に比べると「団地内で家を行き来する関係の人」が減ってしまった</a:t>
            </a:r>
            <a:endParaRPr lang="en-US" altLang="ja-JP" sz="2400" dirty="0"/>
          </a:p>
        </p:txBody>
      </p:sp>
      <p:sp>
        <p:nvSpPr>
          <p:cNvPr id="18437" name="スライド番号プレースホルダー 3"/>
          <p:cNvSpPr>
            <a:spLocks noGrp="1" noChangeArrowheads="1"/>
          </p:cNvSpPr>
          <p:nvPr>
            <p:ph type="sldNum" sz="quarter" idx="12"/>
          </p:nvPr>
        </p:nvSpPr>
        <p:spPr bwMode="auto">
          <a:xfrm>
            <a:off x="9767888" y="6356351"/>
            <a:ext cx="4429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a:solidFill>
                  <a:srgbClr val="898989"/>
                </a:solidFill>
                <a:latin typeface="Arial" panose="020B0604020202020204" pitchFamily="34" charset="0"/>
              </a:rPr>
              <a:t>8</a:t>
            </a:r>
            <a:endParaRPr lang="ja-JP" altLang="en-US" sz="1200">
              <a:solidFill>
                <a:srgbClr val="898989"/>
              </a:solidFill>
              <a:latin typeface="Arial" panose="020B0604020202020204" pitchFamily="34" charset="0"/>
            </a:endParaRPr>
          </a:p>
        </p:txBody>
      </p:sp>
      <p:sp>
        <p:nvSpPr>
          <p:cNvPr id="5" name="正方形/長方形 4"/>
          <p:cNvSpPr/>
          <p:nvPr/>
        </p:nvSpPr>
        <p:spPr>
          <a:xfrm>
            <a:off x="4812478" y="5348287"/>
            <a:ext cx="6260906"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dirty="0">
                <a:solidFill>
                  <a:schemeClr val="tx1"/>
                </a:solidFill>
                <a:latin typeface="ＭＳ Ｐゴシック" panose="020B0600070205080204" pitchFamily="50" charset="-128"/>
              </a:rPr>
              <a:t>＊千葉大学によるアンケート調査より（</a:t>
            </a:r>
            <a:r>
              <a:rPr lang="en-US" altLang="ja-JP" sz="2000" dirty="0">
                <a:solidFill>
                  <a:schemeClr val="tx1"/>
                </a:solidFill>
                <a:latin typeface="ＭＳ Ｐゴシック" panose="020B0600070205080204" pitchFamily="50" charset="-128"/>
              </a:rPr>
              <a:t>2010</a:t>
            </a:r>
            <a:r>
              <a:rPr lang="ja-JP" altLang="en-US" sz="2000" dirty="0">
                <a:solidFill>
                  <a:schemeClr val="tx1"/>
                </a:solidFill>
                <a:latin typeface="ＭＳ Ｐゴシック" panose="020B0600070205080204" pitchFamily="50" charset="-128"/>
              </a:rPr>
              <a:t>年</a:t>
            </a:r>
            <a:r>
              <a:rPr lang="en-US" altLang="ja-JP" sz="2000" dirty="0">
                <a:solidFill>
                  <a:schemeClr val="tx1"/>
                </a:solidFill>
                <a:latin typeface="ＭＳ Ｐゴシック" panose="020B0600070205080204" pitchFamily="50" charset="-128"/>
              </a:rPr>
              <a:t>4</a:t>
            </a:r>
            <a:r>
              <a:rPr lang="ja-JP" altLang="en-US" sz="2000" dirty="0">
                <a:solidFill>
                  <a:schemeClr val="tx1"/>
                </a:solidFill>
                <a:latin typeface="ＭＳ Ｐゴシック" panose="020B0600070205080204" pitchFamily="50" charset="-128"/>
              </a:rPr>
              <a:t>月）</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2208214" y="220663"/>
            <a:ext cx="7354887" cy="571500"/>
          </a:xfrm>
          <a:prstGeom prst="rect">
            <a:avLst/>
          </a:prstGeom>
          <a:solidFill>
            <a:srgbClr val="99FF66"/>
          </a:solidFill>
          <a:ln w="9525">
            <a:solidFill>
              <a:schemeClr val="bg1"/>
            </a:solidFill>
            <a:miter lim="800000"/>
            <a:headEnd/>
            <a:tailEnd/>
          </a:ln>
        </p:spPr>
        <p:txBody>
          <a:bodyPr anchor="ctr">
            <a:normAutofit fontScale="97500"/>
          </a:bodyPr>
          <a:lstStyle/>
          <a:p>
            <a:pPr algn="ctr">
              <a:defRPr/>
            </a:pPr>
            <a:r>
              <a:rPr lang="ja-JP" altLang="en-US" sz="2800" dirty="0">
                <a:latin typeface="ＭＳ ゴシック" panose="020B0609070205080204" pitchFamily="49" charset="-128"/>
                <a:ea typeface="ＭＳ ゴシック" panose="020B0609070205080204" pitchFamily="49" charset="-128"/>
                <a:cs typeface="+mj-cs"/>
              </a:rPr>
              <a:t>地域への役割</a:t>
            </a:r>
          </a:p>
        </p:txBody>
      </p:sp>
      <p:sp>
        <p:nvSpPr>
          <p:cNvPr id="8" name="コンテンツ プレースホルダ 2"/>
          <p:cNvSpPr>
            <a:spLocks noGrp="1"/>
          </p:cNvSpPr>
          <p:nvPr>
            <p:ph idx="1"/>
          </p:nvPr>
        </p:nvSpPr>
        <p:spPr>
          <a:xfrm>
            <a:off x="557785" y="879475"/>
            <a:ext cx="9899080" cy="2485517"/>
          </a:xfrm>
        </p:spPr>
        <p:txBody>
          <a:bodyPr rtlCol="0">
            <a:normAutofit fontScale="85000" lnSpcReduction="20000"/>
          </a:bodyPr>
          <a:lstStyle/>
          <a:p>
            <a:pPr>
              <a:lnSpc>
                <a:spcPct val="150000"/>
              </a:lnSpc>
              <a:spcBef>
                <a:spcPts val="0"/>
              </a:spcBef>
              <a:buNone/>
              <a:defRPr/>
            </a:pPr>
            <a:r>
              <a:rPr lang="ja-JP" altLang="en-US" sz="2400" b="1" dirty="0">
                <a:solidFill>
                  <a:srgbClr val="000099"/>
                </a:solidFill>
              </a:rPr>
              <a:t>多様な法人の協同による</a:t>
            </a:r>
            <a:endParaRPr lang="en-US" altLang="ja-JP" sz="2400" b="1" dirty="0">
              <a:solidFill>
                <a:srgbClr val="000099"/>
              </a:solidFill>
            </a:endParaRPr>
          </a:p>
          <a:p>
            <a:pPr>
              <a:lnSpc>
                <a:spcPct val="150000"/>
              </a:lnSpc>
              <a:spcBef>
                <a:spcPts val="0"/>
              </a:spcBef>
              <a:buNone/>
              <a:defRPr/>
            </a:pPr>
            <a:r>
              <a:rPr lang="ja-JP" altLang="en-US" sz="2400" b="1" dirty="0">
                <a:solidFill>
                  <a:srgbClr val="000099"/>
                </a:solidFill>
              </a:rPr>
              <a:t>   「誰もが安心して生活できる地域づくりを支える多機能拠点」</a:t>
            </a:r>
          </a:p>
          <a:p>
            <a:pPr>
              <a:lnSpc>
                <a:spcPct val="150000"/>
              </a:lnSpc>
              <a:spcBef>
                <a:spcPts val="0"/>
              </a:spcBef>
              <a:buFont typeface="Arial" charset="0"/>
              <a:buChar char="•"/>
              <a:defRPr/>
            </a:pPr>
            <a:r>
              <a:rPr lang="ja-JP" altLang="en-US" sz="2200" dirty="0">
                <a:latin typeface="+mn-ea"/>
              </a:rPr>
              <a:t>要介護者をターミナル（終末期）まで支えきる高齢者住宅・支援拠点を整備</a:t>
            </a:r>
            <a:endParaRPr lang="en-US" altLang="ja-JP" sz="2200" dirty="0">
              <a:latin typeface="+mn-ea"/>
            </a:endParaRPr>
          </a:p>
          <a:p>
            <a:pPr>
              <a:spcBef>
                <a:spcPts val="0"/>
              </a:spcBef>
              <a:buFont typeface="Arial" charset="0"/>
              <a:buChar char="•"/>
              <a:defRPr/>
            </a:pPr>
            <a:r>
              <a:rPr lang="ja-JP" altLang="en-US" sz="2200" dirty="0">
                <a:latin typeface="+mn-ea"/>
              </a:rPr>
              <a:t>生活協同組合員や地域住民などの力を活かして多種多様な機能を整備・創出し、高齢者等が安心して生活できる地域づくりを支える </a:t>
            </a:r>
            <a:endParaRPr lang="en-US" altLang="ja-JP" sz="2200" dirty="0">
              <a:latin typeface="+mn-ea"/>
            </a:endParaRPr>
          </a:p>
          <a:p>
            <a:pPr>
              <a:lnSpc>
                <a:spcPct val="150000"/>
              </a:lnSpc>
              <a:spcBef>
                <a:spcPts val="0"/>
              </a:spcBef>
              <a:buFont typeface="Arial" charset="0"/>
              <a:buChar char="•"/>
              <a:defRPr/>
            </a:pPr>
            <a:r>
              <a:rPr lang="ja-JP" altLang="en-US" sz="2200" dirty="0">
                <a:latin typeface="+mn-ea"/>
              </a:rPr>
              <a:t>ＵＲ団地内に地域で密着したくらしと福祉の拠点を整備し、団地再生を図る </a:t>
            </a:r>
          </a:p>
          <a:p>
            <a:pPr algn="r">
              <a:lnSpc>
                <a:spcPct val="150000"/>
              </a:lnSpc>
              <a:spcBef>
                <a:spcPts val="0"/>
              </a:spcBef>
              <a:buNone/>
              <a:defRPr/>
            </a:pPr>
            <a:r>
              <a:rPr lang="ja-JP" altLang="en-US" sz="1900" dirty="0">
                <a:latin typeface="+mn-ea"/>
              </a:rPr>
              <a:t>   （高齢者等居住安定化推進事業 申請書より）  </a:t>
            </a:r>
          </a:p>
        </p:txBody>
      </p:sp>
      <p:sp>
        <p:nvSpPr>
          <p:cNvPr id="24579" name="スライド番号プレースホルダ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FE185329-3F8E-4221-8D53-378C7F863E5F}" type="slidenum">
              <a:rPr lang="ja-JP" altLang="en-US" sz="1200">
                <a:solidFill>
                  <a:srgbClr val="898989"/>
                </a:solidFill>
                <a:latin typeface="Arial" panose="020B0604020202020204" pitchFamily="34" charset="0"/>
              </a:rPr>
              <a:pPr>
                <a:spcBef>
                  <a:spcPct val="0"/>
                </a:spcBef>
                <a:buFontTx/>
                <a:buNone/>
              </a:pPr>
              <a:t>18</a:t>
            </a:fld>
            <a:endParaRPr lang="ja-JP" altLang="en-US" sz="1200">
              <a:solidFill>
                <a:srgbClr val="898989"/>
              </a:solidFill>
              <a:latin typeface="Arial" panose="020B0604020202020204" pitchFamily="34" charset="0"/>
            </a:endParaRPr>
          </a:p>
        </p:txBody>
      </p:sp>
      <p:sp>
        <p:nvSpPr>
          <p:cNvPr id="9" name="タイトル 1"/>
          <p:cNvSpPr txBox="1">
            <a:spLocks/>
          </p:cNvSpPr>
          <p:nvPr/>
        </p:nvSpPr>
        <p:spPr bwMode="auto">
          <a:xfrm>
            <a:off x="2135124" y="3452304"/>
            <a:ext cx="7354888" cy="571500"/>
          </a:xfrm>
          <a:prstGeom prst="rect">
            <a:avLst/>
          </a:prstGeom>
          <a:solidFill>
            <a:srgbClr val="99FF66"/>
          </a:solidFill>
          <a:ln w="9525">
            <a:solidFill>
              <a:schemeClr val="bg1"/>
            </a:solidFill>
            <a:miter lim="800000"/>
            <a:headEnd/>
            <a:tailEnd/>
          </a:ln>
        </p:spPr>
        <p:txBody>
          <a:bodyPr anchor="ctr">
            <a:normAutofit fontScale="97500"/>
          </a:bodyPr>
          <a:lstStyle/>
          <a:p>
            <a:pPr algn="ctr">
              <a:defRPr/>
            </a:pPr>
            <a:r>
              <a:rPr lang="ja-JP" altLang="en-US" sz="2900" dirty="0">
                <a:latin typeface="ＭＳ ゴシック" panose="020B0609070205080204" pitchFamily="49" charset="-128"/>
                <a:ea typeface="ＭＳ ゴシック" panose="020B0609070205080204" pitchFamily="49" charset="-128"/>
                <a:cs typeface="+mj-cs"/>
              </a:rPr>
              <a:t>開設にむけた期待</a:t>
            </a:r>
          </a:p>
        </p:txBody>
      </p:sp>
      <p:sp>
        <p:nvSpPr>
          <p:cNvPr id="10" name="コンテンツ プレースホルダ 2"/>
          <p:cNvSpPr txBox="1">
            <a:spLocks/>
          </p:cNvSpPr>
          <p:nvPr/>
        </p:nvSpPr>
        <p:spPr bwMode="auto">
          <a:xfrm>
            <a:off x="797561" y="4419600"/>
            <a:ext cx="7705725" cy="1558925"/>
          </a:xfrm>
          <a:prstGeom prst="rect">
            <a:avLst/>
          </a:prstGeom>
          <a:noFill/>
          <a:ln>
            <a:noFill/>
          </a:ln>
        </p:spPr>
        <p:txBody>
          <a:bodyPr>
            <a:normAutofit fontScale="925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lnSpc>
                <a:spcPct val="150000"/>
              </a:lnSpc>
              <a:spcBef>
                <a:spcPts val="0"/>
              </a:spcBef>
              <a:spcAft>
                <a:spcPts val="0"/>
              </a:spcAft>
              <a:defRPr/>
            </a:pPr>
            <a:r>
              <a:rPr lang="zh-TW" altLang="en-US" sz="2000" dirty="0">
                <a:latin typeface="ＭＳ ゴシック" pitchFamily="49" charset="-128"/>
                <a:ea typeface="ＭＳ ゴシック" pitchFamily="49" charset="-128"/>
              </a:rPr>
              <a:t>国交省「高齢者等居住安定化推進事業」 </a:t>
            </a:r>
            <a:endParaRPr lang="en-US" altLang="zh-TW" sz="2000" dirty="0">
              <a:latin typeface="ＭＳ ゴシック" pitchFamily="49" charset="-128"/>
              <a:ea typeface="ＭＳ ゴシック" pitchFamily="49" charset="-128"/>
            </a:endParaRPr>
          </a:p>
          <a:p>
            <a:pPr eaLnBrk="1" fontAlgn="auto" hangingPunct="1">
              <a:lnSpc>
                <a:spcPct val="150000"/>
              </a:lnSpc>
              <a:spcBef>
                <a:spcPts val="0"/>
              </a:spcBef>
              <a:spcAft>
                <a:spcPts val="0"/>
              </a:spcAft>
              <a:defRPr/>
            </a:pPr>
            <a:r>
              <a:rPr lang="ja-JP" altLang="en-US" sz="2000" dirty="0">
                <a:latin typeface="+mn-ea"/>
              </a:rPr>
              <a:t>千葉大学・小林研究室と連携し、地元自治会と地域懇談会を設置 </a:t>
            </a:r>
            <a:endParaRPr lang="en-US" altLang="ja-JP" sz="2000" dirty="0">
              <a:latin typeface="+mn-ea"/>
            </a:endParaRPr>
          </a:p>
          <a:p>
            <a:pPr eaLnBrk="1" fontAlgn="auto" hangingPunct="1">
              <a:lnSpc>
                <a:spcPct val="150000"/>
              </a:lnSpc>
              <a:spcBef>
                <a:spcPts val="0"/>
              </a:spcBef>
              <a:spcAft>
                <a:spcPts val="0"/>
              </a:spcAft>
              <a:defRPr/>
            </a:pPr>
            <a:r>
              <a:rPr lang="ja-JP" altLang="en-US" sz="2000" dirty="0">
                <a:latin typeface="+mn-ea"/>
              </a:rPr>
              <a:t>生活クラブ共済連「福祉・たすけあい助成」</a:t>
            </a:r>
            <a:endParaRPr lang="ja-JP" altLang="en-US" sz="2400" dirty="0">
              <a:latin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8" y="4869160"/>
            <a:ext cx="42672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820864" y="511175"/>
            <a:ext cx="8550275" cy="5539978"/>
          </a:xfrm>
          <a:prstGeom prst="rect">
            <a:avLst/>
          </a:prstGeom>
        </p:spPr>
        <p:txBody>
          <a:bodyPr>
            <a:spAutoFit/>
          </a:bodyPr>
          <a:lstStyle/>
          <a:p>
            <a:pPr algn="ctr">
              <a:spcAft>
                <a:spcPts val="1200"/>
              </a:spcAft>
              <a:defRPr/>
            </a:pPr>
            <a:r>
              <a:rPr lang="ja-JP" altLang="en-US" sz="3200" b="1" dirty="0">
                <a:solidFill>
                  <a:schemeClr val="tx2">
                    <a:lumMod val="60000"/>
                    <a:lumOff val="40000"/>
                  </a:schemeClr>
                </a:solidFill>
              </a:rPr>
              <a:t>「地域共生社会」とは</a:t>
            </a:r>
          </a:p>
          <a:p>
            <a:pPr>
              <a:defRPr/>
            </a:pPr>
            <a:r>
              <a:rPr lang="ja-JP" altLang="en-US" sz="2400" dirty="0"/>
              <a:t>制度・分野ごとの</a:t>
            </a:r>
            <a:r>
              <a:rPr lang="en-US" altLang="ja-JP" sz="2400" dirty="0"/>
              <a:t>『</a:t>
            </a:r>
            <a:r>
              <a:rPr lang="ja-JP" altLang="en-US" sz="2400" dirty="0"/>
              <a:t>縦割り</a:t>
            </a:r>
            <a:r>
              <a:rPr lang="en-US" altLang="ja-JP" sz="2400" dirty="0"/>
              <a:t>』</a:t>
            </a:r>
            <a:r>
              <a:rPr lang="ja-JP" altLang="en-US" sz="2400" dirty="0"/>
              <a:t>や「支え手」「受け手」という関係を超えて、地域住民や地域の多様な主体が　</a:t>
            </a:r>
            <a:r>
              <a:rPr lang="en-US" altLang="ja-JP" sz="2400" dirty="0"/>
              <a:t>『</a:t>
            </a:r>
            <a:r>
              <a:rPr lang="ja-JP" altLang="en-US" sz="2400" dirty="0"/>
              <a:t>我が事</a:t>
            </a:r>
            <a:r>
              <a:rPr lang="en-US" altLang="ja-JP" sz="2400" dirty="0"/>
              <a:t>』</a:t>
            </a:r>
            <a:r>
              <a:rPr lang="ja-JP" altLang="en-US" sz="2400" dirty="0"/>
              <a:t>として参画し、人と人、人と資源が世代や分野を超えて</a:t>
            </a:r>
            <a:r>
              <a:rPr lang="en-US" altLang="ja-JP" sz="2400" dirty="0"/>
              <a:t>『</a:t>
            </a:r>
            <a:r>
              <a:rPr lang="ja-JP" altLang="en-US" sz="2400" dirty="0"/>
              <a:t>丸ごと</a:t>
            </a:r>
            <a:r>
              <a:rPr lang="en-US" altLang="ja-JP" sz="2400" dirty="0"/>
              <a:t>』</a:t>
            </a:r>
            <a:r>
              <a:rPr lang="ja-JP" altLang="en-US" sz="2400" dirty="0"/>
              <a:t>つながることで、住民一人ひとりの暮らしと生きがい、地域をともに創っていく社会　</a:t>
            </a:r>
            <a:endParaRPr lang="en-US" altLang="ja-JP" sz="2400" dirty="0"/>
          </a:p>
          <a:p>
            <a:pPr>
              <a:defRPr/>
            </a:pPr>
            <a:r>
              <a:rPr lang="ja-JP" altLang="en-US" dirty="0">
                <a:latin typeface="+mj-ea"/>
                <a:ea typeface="+mj-ea"/>
              </a:rPr>
              <a:t>（平成</a:t>
            </a:r>
            <a:r>
              <a:rPr lang="en-US" altLang="ja-JP" dirty="0">
                <a:latin typeface="+mj-ea"/>
                <a:ea typeface="+mj-ea"/>
              </a:rPr>
              <a:t>29 </a:t>
            </a:r>
            <a:r>
              <a:rPr lang="ja-JP" altLang="en-US" dirty="0">
                <a:latin typeface="+mj-ea"/>
                <a:ea typeface="+mj-ea"/>
              </a:rPr>
              <a:t>年</a:t>
            </a:r>
            <a:r>
              <a:rPr lang="en-US" altLang="ja-JP" dirty="0">
                <a:latin typeface="+mj-ea"/>
                <a:ea typeface="+mj-ea"/>
              </a:rPr>
              <a:t>2 </a:t>
            </a:r>
            <a:r>
              <a:rPr lang="ja-JP" altLang="en-US" dirty="0">
                <a:latin typeface="+mj-ea"/>
                <a:ea typeface="+mj-ea"/>
              </a:rPr>
              <a:t>月</a:t>
            </a:r>
            <a:r>
              <a:rPr lang="en-US" altLang="ja-JP" dirty="0">
                <a:latin typeface="+mj-ea"/>
                <a:ea typeface="+mj-ea"/>
              </a:rPr>
              <a:t>7 </a:t>
            </a:r>
            <a:r>
              <a:rPr lang="ja-JP" altLang="en-US" dirty="0">
                <a:latin typeface="+mj-ea"/>
                <a:ea typeface="+mj-ea"/>
              </a:rPr>
              <a:t>日　厚生労働省　「我が事・丸ごと」地域共生社会実現本部決定）</a:t>
            </a:r>
            <a:endParaRPr lang="en-US" altLang="ja-JP" dirty="0">
              <a:latin typeface="+mj-ea"/>
              <a:ea typeface="+mj-ea"/>
            </a:endParaRPr>
          </a:p>
          <a:p>
            <a:pPr>
              <a:defRPr/>
            </a:pPr>
            <a:endParaRPr lang="en-US" altLang="ja-JP" dirty="0">
              <a:latin typeface="+mj-ea"/>
              <a:ea typeface="+mj-ea"/>
            </a:endParaRPr>
          </a:p>
          <a:p>
            <a:pPr>
              <a:defRPr/>
            </a:pPr>
            <a:r>
              <a:rPr lang="ja-JP" altLang="en-US" sz="2400" dirty="0"/>
              <a:t>１．地域課題の解決力の強化 </a:t>
            </a:r>
          </a:p>
          <a:p>
            <a:pPr>
              <a:defRPr/>
            </a:pPr>
            <a:r>
              <a:rPr lang="ja-JP" altLang="en-US" sz="2400" dirty="0"/>
              <a:t>２．地域丸ごとのつながりの強化 </a:t>
            </a:r>
          </a:p>
          <a:p>
            <a:pPr>
              <a:defRPr/>
            </a:pPr>
            <a:r>
              <a:rPr lang="ja-JP" altLang="en-US" sz="2400" dirty="0"/>
              <a:t>３．地域を基盤とする包括的支援の強化 </a:t>
            </a:r>
          </a:p>
          <a:p>
            <a:pPr>
              <a:defRPr/>
            </a:pPr>
            <a:r>
              <a:rPr lang="ja-JP" altLang="en-US" sz="2400" dirty="0"/>
              <a:t>４．専門人材の機能強化・最大活用 </a:t>
            </a:r>
          </a:p>
          <a:p>
            <a:pPr>
              <a:defRPr/>
            </a:pPr>
            <a:r>
              <a:rPr lang="ja-JP" altLang="en-US" sz="2400" dirty="0"/>
              <a:t> </a:t>
            </a:r>
          </a:p>
          <a:p>
            <a:pPr>
              <a:defRPr/>
            </a:pPr>
            <a:endParaRPr lang="ja-JP" altLang="en-US" dirty="0">
              <a:latin typeface="+mj-ea"/>
              <a:ea typeface="+mj-ea"/>
            </a:endParaRPr>
          </a:p>
        </p:txBody>
      </p:sp>
      <p:sp>
        <p:nvSpPr>
          <p:cNvPr id="35844" name="スライド番号プレースホルダー 3"/>
          <p:cNvSpPr>
            <a:spLocks noGrp="1" noChangeArrowheads="1"/>
          </p:cNvSpPr>
          <p:nvPr>
            <p:ph type="sldNum" sz="quarter" idx="12"/>
          </p:nvPr>
        </p:nvSpPr>
        <p:spPr bwMode="auto">
          <a:xfrm>
            <a:off x="9480550" y="6453189"/>
            <a:ext cx="700088" cy="268287"/>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dirty="0">
                <a:solidFill>
                  <a:srgbClr val="898989"/>
                </a:solidFill>
                <a:latin typeface="Arial" panose="020B0604020202020204" pitchFamily="34" charset="0"/>
              </a:rPr>
              <a:t>17</a:t>
            </a:r>
            <a:endParaRPr lang="ja-JP" altLang="en-US" sz="1200" dirty="0">
              <a:solidFill>
                <a:srgbClr val="898989"/>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3430AD-FB9C-3852-0EDF-33C27282E711}"/>
              </a:ext>
            </a:extLst>
          </p:cNvPr>
          <p:cNvSpPr>
            <a:spLocks noGrp="1"/>
          </p:cNvSpPr>
          <p:nvPr>
            <p:ph type="title"/>
          </p:nvPr>
        </p:nvSpPr>
        <p:spPr>
          <a:xfrm>
            <a:off x="838200" y="442035"/>
            <a:ext cx="10515600" cy="966142"/>
          </a:xfrm>
        </p:spPr>
        <p:txBody>
          <a:bodyPr>
            <a:normAutofit/>
          </a:bodyPr>
          <a:lstStyle/>
          <a:p>
            <a:r>
              <a:rPr lang="ja-JP" altLang="en-US" dirty="0">
                <a:solidFill>
                  <a:schemeClr val="tx1"/>
                </a:solidFill>
              </a:rPr>
              <a:t>１．私たちが暮らす街　千葉市の紹介①</a:t>
            </a:r>
            <a:endParaRPr kumimoji="1" lang="ja-JP" altLang="en-US" dirty="0">
              <a:solidFill>
                <a:schemeClr val="tx1"/>
              </a:solidFill>
            </a:endParaRPr>
          </a:p>
        </p:txBody>
      </p:sp>
      <p:pic>
        <p:nvPicPr>
          <p:cNvPr id="1026" name="Picture 2" descr="ソース画像を表示">
            <a:extLst>
              <a:ext uri="{FF2B5EF4-FFF2-40B4-BE49-F238E27FC236}">
                <a16:creationId xmlns:a16="http://schemas.microsoft.com/office/drawing/2014/main" id="{7F0787AE-5E85-9E9E-D0E2-94F7E276FC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05800"/>
            <a:ext cx="3510591" cy="424811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30CFE552-973D-BD63-64F1-C8B1839AB633}"/>
              </a:ext>
            </a:extLst>
          </p:cNvPr>
          <p:cNvSpPr txBox="1"/>
          <p:nvPr/>
        </p:nvSpPr>
        <p:spPr>
          <a:xfrm>
            <a:off x="4462273" y="1252303"/>
            <a:ext cx="6891528" cy="5755422"/>
          </a:xfrm>
          <a:prstGeom prst="rect">
            <a:avLst/>
          </a:prstGeom>
          <a:noFill/>
        </p:spPr>
        <p:txBody>
          <a:bodyPr wrap="square">
            <a:spAutoFit/>
          </a:bodyPr>
          <a:lstStyle/>
          <a:p>
            <a:pPr algn="l"/>
            <a:r>
              <a:rPr lang="ja-JP" altLang="en-US" sz="2400" i="0" dirty="0">
                <a:solidFill>
                  <a:srgbClr val="111111"/>
                </a:solidFill>
                <a:effectLst/>
                <a:latin typeface="Roboto" panose="02000000000000000000" pitchFamily="2" charset="0"/>
              </a:rPr>
              <a:t>千葉市 は千葉県 中央部に位置</a:t>
            </a:r>
            <a:r>
              <a:rPr lang="ja-JP" altLang="en-US" sz="2400" dirty="0">
                <a:solidFill>
                  <a:srgbClr val="111111"/>
                </a:solidFill>
                <a:latin typeface="Roboto" panose="02000000000000000000" pitchFamily="2" charset="0"/>
              </a:rPr>
              <a:t>します。</a:t>
            </a:r>
            <a:endParaRPr lang="en-US" altLang="ja-JP" sz="2400" dirty="0">
              <a:solidFill>
                <a:srgbClr val="111111"/>
              </a:solidFill>
              <a:latin typeface="Roboto" panose="02000000000000000000" pitchFamily="2" charset="0"/>
            </a:endParaRPr>
          </a:p>
          <a:p>
            <a:pPr algn="l"/>
            <a:r>
              <a:rPr lang="ja-JP" altLang="en-US" sz="2400" i="0" dirty="0">
                <a:solidFill>
                  <a:srgbClr val="111111"/>
                </a:solidFill>
                <a:effectLst/>
                <a:latin typeface="Roboto" panose="02000000000000000000" pitchFamily="2" charset="0"/>
              </a:rPr>
              <a:t>千葉県の 県庁所在地 及び最大の都市であり 政令指定都市でもあります 。都市雇用圏 における 東京都市圏 の 中心都市 の一つであり</a:t>
            </a:r>
            <a:r>
              <a:rPr lang="en-US" altLang="ja-JP" sz="2400" i="0" dirty="0">
                <a:solidFill>
                  <a:srgbClr val="111111"/>
                </a:solidFill>
                <a:effectLst/>
                <a:latin typeface="Roboto" panose="02000000000000000000" pitchFamily="2" charset="0"/>
              </a:rPr>
              <a:t>6</a:t>
            </a:r>
            <a:r>
              <a:rPr lang="ja-JP" altLang="en-US" sz="2400" i="0" dirty="0">
                <a:solidFill>
                  <a:srgbClr val="111111"/>
                </a:solidFill>
                <a:effectLst/>
                <a:latin typeface="Roboto" panose="02000000000000000000" pitchFamily="2" charset="0"/>
              </a:rPr>
              <a:t>区の行政区 を持っています。</a:t>
            </a:r>
            <a:endParaRPr lang="en-US" altLang="ja-JP" sz="2400" i="0" dirty="0">
              <a:solidFill>
                <a:srgbClr val="111111"/>
              </a:solidFill>
              <a:effectLst/>
              <a:latin typeface="Roboto" panose="02000000000000000000" pitchFamily="2" charset="0"/>
            </a:endParaRPr>
          </a:p>
          <a:p>
            <a:pPr algn="l"/>
            <a:r>
              <a:rPr lang="ja-JP" altLang="en-US" sz="2400" dirty="0">
                <a:solidFill>
                  <a:srgbClr val="111111"/>
                </a:solidFill>
                <a:latin typeface="Roboto" panose="02000000000000000000" pitchFamily="2" charset="0"/>
              </a:rPr>
              <a:t>面積　</a:t>
            </a:r>
            <a:r>
              <a:rPr lang="en-US" altLang="ja-JP" sz="2400" b="0" i="0" dirty="0">
                <a:solidFill>
                  <a:srgbClr val="333333"/>
                </a:solidFill>
                <a:effectLst/>
                <a:latin typeface="メイリオ" panose="020B0604030504040204" pitchFamily="50" charset="-128"/>
                <a:ea typeface="メイリオ" panose="020B0604030504040204" pitchFamily="50" charset="-128"/>
              </a:rPr>
              <a:t>271.78</a:t>
            </a:r>
            <a:r>
              <a:rPr lang="ja-JP" altLang="en-US" sz="2400" b="0" i="0" dirty="0">
                <a:solidFill>
                  <a:srgbClr val="333333"/>
                </a:solidFill>
                <a:effectLst/>
                <a:latin typeface="メイリオ" panose="020B0604030504040204" pitchFamily="50" charset="-128"/>
                <a:ea typeface="メイリオ" panose="020B0604030504040204" pitchFamily="50" charset="-128"/>
              </a:rPr>
              <a:t>平方キロメートル</a:t>
            </a:r>
            <a:endParaRPr lang="en-US" altLang="ja-JP" sz="2400" b="0" i="0" dirty="0">
              <a:solidFill>
                <a:srgbClr val="333333"/>
              </a:solidFill>
              <a:effectLst/>
              <a:latin typeface="メイリオ" panose="020B0604030504040204" pitchFamily="50" charset="-128"/>
              <a:ea typeface="メイリオ" panose="020B0604030504040204" pitchFamily="50" charset="-128"/>
            </a:endParaRPr>
          </a:p>
          <a:p>
            <a:pPr algn="l"/>
            <a:br>
              <a:rPr lang="ja-JP" altLang="en-US" sz="2400" dirty="0"/>
            </a:br>
            <a:r>
              <a:rPr lang="ja-JP" altLang="en-US" sz="2400" dirty="0"/>
              <a:t>　　</a:t>
            </a:r>
            <a:r>
              <a:rPr lang="ja-JP" altLang="en-US" sz="3200" i="0" dirty="0">
                <a:solidFill>
                  <a:srgbClr val="333333"/>
                </a:solidFill>
                <a:effectLst/>
                <a:latin typeface="ヒラギノ角ゴ Pro W3"/>
              </a:rPr>
              <a:t>人口</a:t>
            </a:r>
            <a:r>
              <a:rPr lang="en-US" altLang="ja-JP" sz="3200" i="0" dirty="0">
                <a:solidFill>
                  <a:srgbClr val="333333"/>
                </a:solidFill>
                <a:effectLst/>
                <a:latin typeface="ヒラギノ角ゴ Pro W3"/>
              </a:rPr>
              <a:t>978,801</a:t>
            </a:r>
            <a:r>
              <a:rPr lang="ja-JP" altLang="en-US" sz="3200" i="0" dirty="0">
                <a:solidFill>
                  <a:srgbClr val="333333"/>
                </a:solidFill>
                <a:effectLst/>
                <a:latin typeface="ヒラギノ角ゴ Pro W3"/>
              </a:rPr>
              <a:t>人</a:t>
            </a:r>
            <a:endParaRPr lang="en-US" altLang="ja-JP" sz="3200" i="0" dirty="0">
              <a:solidFill>
                <a:srgbClr val="333333"/>
              </a:solidFill>
              <a:effectLst/>
              <a:latin typeface="ヒラギノ角ゴ Pro W3"/>
            </a:endParaRPr>
          </a:p>
          <a:p>
            <a:pPr algn="l"/>
            <a:r>
              <a:rPr lang="ja-JP" altLang="en-US" sz="3200" dirty="0">
                <a:solidFill>
                  <a:srgbClr val="333333"/>
                </a:solidFill>
                <a:latin typeface="ヒラギノ角ゴ Pro W3"/>
              </a:rPr>
              <a:t>　　男性</a:t>
            </a:r>
            <a:r>
              <a:rPr lang="en-US" altLang="ja-JP" sz="3200" dirty="0">
                <a:solidFill>
                  <a:srgbClr val="333333"/>
                </a:solidFill>
                <a:latin typeface="ヒラギノ角ゴ Pro W3"/>
              </a:rPr>
              <a:t>3015426</a:t>
            </a:r>
            <a:r>
              <a:rPr lang="ja-JP" altLang="en-US" sz="3200" dirty="0">
                <a:solidFill>
                  <a:srgbClr val="333333"/>
                </a:solidFill>
                <a:latin typeface="ヒラギノ角ゴ Pro W3"/>
              </a:rPr>
              <a:t>人・女性</a:t>
            </a:r>
            <a:r>
              <a:rPr lang="en-US" altLang="ja-JP" sz="3200" b="0" i="0" dirty="0">
                <a:solidFill>
                  <a:srgbClr val="333333"/>
                </a:solidFill>
                <a:effectLst/>
                <a:latin typeface="a-otf-ud-shin-go-pr6n"/>
              </a:rPr>
              <a:t>3,068,876</a:t>
            </a:r>
          </a:p>
          <a:p>
            <a:pPr algn="l"/>
            <a:r>
              <a:rPr lang="ja-JP" altLang="en-US" sz="3200" dirty="0">
                <a:solidFill>
                  <a:srgbClr val="333333"/>
                </a:solidFill>
                <a:latin typeface="a-otf-ud-shin-go-pr6n"/>
              </a:rPr>
              <a:t>　　</a:t>
            </a:r>
            <a:r>
              <a:rPr lang="ja-JP" altLang="en-US" sz="3200" i="0" dirty="0">
                <a:solidFill>
                  <a:srgbClr val="333333"/>
                </a:solidFill>
                <a:effectLst/>
                <a:latin typeface="ヒラギノ角ゴ Pro W3"/>
              </a:rPr>
              <a:t>世帯数</a:t>
            </a:r>
            <a:r>
              <a:rPr lang="en-US" altLang="ja-JP" sz="3200" i="0" dirty="0">
                <a:solidFill>
                  <a:srgbClr val="333333"/>
                </a:solidFill>
                <a:effectLst/>
                <a:latin typeface="ヒラギノ角ゴ Pro W3"/>
              </a:rPr>
              <a:t>460,153</a:t>
            </a:r>
            <a:r>
              <a:rPr lang="ja-JP" altLang="en-US" sz="3200" i="0" dirty="0">
                <a:solidFill>
                  <a:srgbClr val="333333"/>
                </a:solidFill>
                <a:effectLst/>
                <a:latin typeface="ヒラギノ角ゴ Pro W3"/>
              </a:rPr>
              <a:t>世帯</a:t>
            </a:r>
            <a:r>
              <a:rPr lang="ja-JP" altLang="en-US" sz="3200" dirty="0">
                <a:solidFill>
                  <a:srgbClr val="333333"/>
                </a:solidFill>
                <a:latin typeface="メイリオ" panose="020B0604030504040204" pitchFamily="50" charset="-128"/>
                <a:ea typeface="メイリオ" panose="020B0604030504040204" pitchFamily="50" charset="-128"/>
              </a:rPr>
              <a:t>　</a:t>
            </a:r>
            <a:endParaRPr lang="en-US" altLang="ja-JP" sz="3200" i="0" dirty="0">
              <a:solidFill>
                <a:srgbClr val="333333"/>
              </a:solidFill>
              <a:effectLst/>
              <a:latin typeface="メイリオ" panose="020B0604030504040204" pitchFamily="50" charset="-128"/>
              <a:ea typeface="メイリオ" panose="020B0604030504040204" pitchFamily="50" charset="-128"/>
            </a:endParaRPr>
          </a:p>
          <a:p>
            <a:pPr algn="l"/>
            <a:r>
              <a:rPr lang="ja-JP" altLang="en-US" sz="3200" dirty="0">
                <a:solidFill>
                  <a:srgbClr val="111111"/>
                </a:solidFill>
                <a:latin typeface="Roboto" panose="02000000000000000000" pitchFamily="2" charset="0"/>
              </a:rPr>
              <a:t>　　　　　</a:t>
            </a:r>
            <a:r>
              <a:rPr lang="ja-JP" altLang="en-US" sz="2800" dirty="0">
                <a:solidFill>
                  <a:srgbClr val="111111"/>
                </a:solidFill>
                <a:latin typeface="Roboto" panose="02000000000000000000" pitchFamily="2" charset="0"/>
              </a:rPr>
              <a:t>（</a:t>
            </a:r>
            <a:r>
              <a:rPr lang="ja-JP" altLang="en-US" sz="2800" b="0" i="0" dirty="0">
                <a:solidFill>
                  <a:srgbClr val="333333"/>
                </a:solidFill>
                <a:effectLst/>
                <a:latin typeface="ヒラギノ角ゴ Pro W3"/>
              </a:rPr>
              <a:t>令和</a:t>
            </a:r>
            <a:r>
              <a:rPr lang="en-US" altLang="ja-JP" sz="2800" b="0" i="0" dirty="0">
                <a:solidFill>
                  <a:srgbClr val="333333"/>
                </a:solidFill>
                <a:effectLst/>
                <a:latin typeface="ヒラギノ角ゴ Pro W3"/>
              </a:rPr>
              <a:t>4</a:t>
            </a:r>
            <a:r>
              <a:rPr lang="ja-JP" altLang="en-US" sz="2800" b="0" i="0" dirty="0">
                <a:solidFill>
                  <a:srgbClr val="333333"/>
                </a:solidFill>
                <a:effectLst/>
                <a:latin typeface="ヒラギノ角ゴ Pro W3"/>
              </a:rPr>
              <a:t>年</a:t>
            </a:r>
            <a:r>
              <a:rPr lang="en-US" altLang="ja-JP" sz="2800" b="0" i="0" dirty="0">
                <a:solidFill>
                  <a:srgbClr val="333333"/>
                </a:solidFill>
                <a:effectLst/>
                <a:latin typeface="ヒラギノ角ゴ Pro W3"/>
              </a:rPr>
              <a:t>10</a:t>
            </a:r>
            <a:r>
              <a:rPr lang="ja-JP" altLang="en-US" sz="2800" b="0" i="0" dirty="0">
                <a:solidFill>
                  <a:srgbClr val="333333"/>
                </a:solidFill>
                <a:effectLst/>
                <a:latin typeface="ヒラギノ角ゴ Pro W3"/>
              </a:rPr>
              <a:t>月</a:t>
            </a:r>
            <a:r>
              <a:rPr lang="en-US" altLang="ja-JP" sz="2800" b="0" i="0" dirty="0">
                <a:solidFill>
                  <a:srgbClr val="333333"/>
                </a:solidFill>
                <a:effectLst/>
                <a:latin typeface="ヒラギノ角ゴ Pro W3"/>
              </a:rPr>
              <a:t>1</a:t>
            </a:r>
            <a:r>
              <a:rPr lang="ja-JP" altLang="en-US" sz="2800" b="0" i="0" dirty="0">
                <a:solidFill>
                  <a:srgbClr val="333333"/>
                </a:solidFill>
                <a:effectLst/>
                <a:latin typeface="ヒラギノ角ゴ Pro W3"/>
              </a:rPr>
              <a:t>日現在</a:t>
            </a:r>
            <a:r>
              <a:rPr lang="ja-JP" altLang="en-US" sz="2800" dirty="0">
                <a:solidFill>
                  <a:srgbClr val="111111"/>
                </a:solidFill>
                <a:latin typeface="Roboto" panose="02000000000000000000" pitchFamily="2" charset="0"/>
              </a:rPr>
              <a:t>）</a:t>
            </a:r>
            <a:endParaRPr lang="en-US" altLang="ja-JP" sz="2800" dirty="0">
              <a:solidFill>
                <a:srgbClr val="111111"/>
              </a:solidFill>
              <a:latin typeface="Roboto" panose="02000000000000000000" pitchFamily="2" charset="0"/>
            </a:endParaRPr>
          </a:p>
          <a:p>
            <a:pPr algn="l"/>
            <a:endParaRPr lang="en-US" altLang="ja-JP" sz="2400" i="0" dirty="0">
              <a:solidFill>
                <a:srgbClr val="111111"/>
              </a:solidFill>
              <a:effectLst/>
              <a:latin typeface="Roboto" panose="02000000000000000000" pitchFamily="2" charset="0"/>
            </a:endParaRPr>
          </a:p>
          <a:p>
            <a:pPr algn="l"/>
            <a:endParaRPr lang="en-US" altLang="ja-JP" sz="2400" dirty="0">
              <a:solidFill>
                <a:srgbClr val="111111"/>
              </a:solidFill>
              <a:latin typeface="Roboto" panose="02000000000000000000" pitchFamily="2" charset="0"/>
            </a:endParaRPr>
          </a:p>
          <a:p>
            <a:pPr algn="l"/>
            <a:endParaRPr lang="ja-JP" altLang="en-US" sz="2400" i="0" dirty="0">
              <a:solidFill>
                <a:srgbClr val="444444"/>
              </a:solidFill>
              <a:effectLst/>
              <a:latin typeface="Roboto" panose="02000000000000000000" pitchFamily="2" charset="0"/>
            </a:endParaRPr>
          </a:p>
        </p:txBody>
      </p:sp>
      <p:sp>
        <p:nvSpPr>
          <p:cNvPr id="6" name="楕円 5">
            <a:extLst>
              <a:ext uri="{FF2B5EF4-FFF2-40B4-BE49-F238E27FC236}">
                <a16:creationId xmlns:a16="http://schemas.microsoft.com/office/drawing/2014/main" id="{61428917-8FBF-0888-A286-7304FBA2EAD6}"/>
              </a:ext>
            </a:extLst>
          </p:cNvPr>
          <p:cNvSpPr/>
          <p:nvPr/>
        </p:nvSpPr>
        <p:spPr>
          <a:xfrm>
            <a:off x="1337912" y="2954956"/>
            <a:ext cx="1472665" cy="1116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1409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8" name="正方形/長方形 7"/>
          <p:cNvSpPr>
            <a:spLocks noChangeArrowheads="1"/>
          </p:cNvSpPr>
          <p:nvPr/>
        </p:nvSpPr>
        <p:spPr bwMode="auto">
          <a:xfrm>
            <a:off x="6596063" y="5869136"/>
            <a:ext cx="3429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339966"/>
                </a:solidFill>
              </a:rPr>
              <a:t>社会的養護下の子どもたちの</a:t>
            </a:r>
            <a:endParaRPr lang="en-US" altLang="ja-JP" sz="1600" dirty="0">
              <a:solidFill>
                <a:srgbClr val="339966"/>
              </a:solidFill>
            </a:endParaRPr>
          </a:p>
          <a:p>
            <a:pPr eaLnBrk="1" hangingPunct="1">
              <a:spcBef>
                <a:spcPct val="0"/>
              </a:spcBef>
              <a:buFontTx/>
              <a:buNone/>
            </a:pPr>
            <a:r>
              <a:rPr lang="ja-JP" altLang="en-US" sz="1600" dirty="0">
                <a:solidFill>
                  <a:srgbClr val="339966"/>
                </a:solidFill>
              </a:rPr>
              <a:t>くらしと自立を応援する認定ＮＰＯ</a:t>
            </a:r>
          </a:p>
        </p:txBody>
      </p:sp>
      <p:grpSp>
        <p:nvGrpSpPr>
          <p:cNvPr id="39938" name="グループ化 3"/>
          <p:cNvGrpSpPr>
            <a:grpSpLocks/>
          </p:cNvGrpSpPr>
          <p:nvPr/>
        </p:nvGrpSpPr>
        <p:grpSpPr bwMode="auto">
          <a:xfrm>
            <a:off x="2609851" y="114301"/>
            <a:ext cx="7135813" cy="5383213"/>
            <a:chOff x="1085661" y="114374"/>
            <a:chExt cx="7136782" cy="5383183"/>
          </a:xfrm>
        </p:grpSpPr>
        <p:sp>
          <p:nvSpPr>
            <p:cNvPr id="5" name="フリーフォーム 4"/>
            <p:cNvSpPr/>
            <p:nvPr/>
          </p:nvSpPr>
          <p:spPr>
            <a:xfrm>
              <a:off x="3654585" y="347736"/>
              <a:ext cx="1871917" cy="1457317"/>
            </a:xfrm>
            <a:custGeom>
              <a:avLst/>
              <a:gdLst>
                <a:gd name="connsiteX0" fmla="*/ 0 w 1872044"/>
                <a:gd name="connsiteY0" fmla="*/ 242882 h 1457260"/>
                <a:gd name="connsiteX1" fmla="*/ 242882 w 1872044"/>
                <a:gd name="connsiteY1" fmla="*/ 0 h 1457260"/>
                <a:gd name="connsiteX2" fmla="*/ 1629162 w 1872044"/>
                <a:gd name="connsiteY2" fmla="*/ 0 h 1457260"/>
                <a:gd name="connsiteX3" fmla="*/ 1872044 w 1872044"/>
                <a:gd name="connsiteY3" fmla="*/ 242882 h 1457260"/>
                <a:gd name="connsiteX4" fmla="*/ 1872044 w 1872044"/>
                <a:gd name="connsiteY4" fmla="*/ 1214378 h 1457260"/>
                <a:gd name="connsiteX5" fmla="*/ 1629162 w 1872044"/>
                <a:gd name="connsiteY5" fmla="*/ 1457260 h 1457260"/>
                <a:gd name="connsiteX6" fmla="*/ 242882 w 1872044"/>
                <a:gd name="connsiteY6" fmla="*/ 1457260 h 1457260"/>
                <a:gd name="connsiteX7" fmla="*/ 0 w 1872044"/>
                <a:gd name="connsiteY7" fmla="*/ 1214378 h 1457260"/>
                <a:gd name="connsiteX8" fmla="*/ 0 w 1872044"/>
                <a:gd name="connsiteY8" fmla="*/ 242882 h 145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44" h="1457260">
                  <a:moveTo>
                    <a:pt x="0" y="242882"/>
                  </a:moveTo>
                  <a:cubicBezTo>
                    <a:pt x="0" y="108742"/>
                    <a:pt x="108742" y="0"/>
                    <a:pt x="242882" y="0"/>
                  </a:cubicBezTo>
                  <a:lnTo>
                    <a:pt x="1629162" y="0"/>
                  </a:lnTo>
                  <a:cubicBezTo>
                    <a:pt x="1763302" y="0"/>
                    <a:pt x="1872044" y="108742"/>
                    <a:pt x="1872044" y="242882"/>
                  </a:cubicBezTo>
                  <a:lnTo>
                    <a:pt x="1872044" y="1214378"/>
                  </a:lnTo>
                  <a:cubicBezTo>
                    <a:pt x="1872044" y="1348518"/>
                    <a:pt x="1763302" y="1457260"/>
                    <a:pt x="1629162" y="1457260"/>
                  </a:cubicBezTo>
                  <a:lnTo>
                    <a:pt x="242882" y="1457260"/>
                  </a:lnTo>
                  <a:cubicBezTo>
                    <a:pt x="108742" y="1457260"/>
                    <a:pt x="0" y="1348518"/>
                    <a:pt x="0" y="1214378"/>
                  </a:cubicBezTo>
                  <a:lnTo>
                    <a:pt x="0" y="24288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62578" tIns="162578" rIns="162578" bIns="162578" spcCol="1270" anchor="ctr"/>
            <a:lstStyle/>
            <a:p>
              <a:pPr algn="ctr" defTabSz="1066800">
                <a:lnSpc>
                  <a:spcPct val="90000"/>
                </a:lnSpc>
                <a:spcAft>
                  <a:spcPct val="35000"/>
                </a:spcAft>
                <a:defRPr/>
              </a:pPr>
              <a:r>
                <a:rPr lang="ja-JP" altLang="en-US" sz="2400" dirty="0"/>
                <a:t>生活クラブ</a:t>
              </a:r>
              <a:r>
                <a:rPr lang="ja-JP" altLang="en-US" sz="3300" b="1" dirty="0"/>
                <a:t>虹の街</a:t>
              </a:r>
            </a:p>
          </p:txBody>
        </p:sp>
        <p:sp>
          <p:nvSpPr>
            <p:cNvPr id="7" name="フリーフォーム 6"/>
            <p:cNvSpPr/>
            <p:nvPr/>
          </p:nvSpPr>
          <p:spPr>
            <a:xfrm>
              <a:off x="3352919" y="1319280"/>
              <a:ext cx="4178867" cy="4178277"/>
            </a:xfrm>
            <a:custGeom>
              <a:avLst/>
              <a:gdLst/>
              <a:ahLst/>
              <a:cxnLst/>
              <a:rect l="0" t="0" r="0" b="0"/>
              <a:pathLst>
                <a:path>
                  <a:moveTo>
                    <a:pt x="2189680" y="2409"/>
                  </a:moveTo>
                  <a:arcTo wR="2089361" hR="2089361" stAng="16365126" swAng="2574177"/>
                </a:path>
              </a:pathLst>
            </a:custGeom>
            <a:noFill/>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8" name="フリーフォーム 7"/>
            <p:cNvSpPr/>
            <p:nvPr/>
          </p:nvSpPr>
          <p:spPr>
            <a:xfrm>
              <a:off x="6129834" y="1959039"/>
              <a:ext cx="2092609" cy="1303331"/>
            </a:xfrm>
            <a:custGeom>
              <a:avLst/>
              <a:gdLst>
                <a:gd name="connsiteX0" fmla="*/ 0 w 2093393"/>
                <a:gd name="connsiteY0" fmla="*/ 217346 h 1304050"/>
                <a:gd name="connsiteX1" fmla="*/ 217346 w 2093393"/>
                <a:gd name="connsiteY1" fmla="*/ 0 h 1304050"/>
                <a:gd name="connsiteX2" fmla="*/ 1876047 w 2093393"/>
                <a:gd name="connsiteY2" fmla="*/ 0 h 1304050"/>
                <a:gd name="connsiteX3" fmla="*/ 2093393 w 2093393"/>
                <a:gd name="connsiteY3" fmla="*/ 217346 h 1304050"/>
                <a:gd name="connsiteX4" fmla="*/ 2093393 w 2093393"/>
                <a:gd name="connsiteY4" fmla="*/ 1086704 h 1304050"/>
                <a:gd name="connsiteX5" fmla="*/ 1876047 w 2093393"/>
                <a:gd name="connsiteY5" fmla="*/ 1304050 h 1304050"/>
                <a:gd name="connsiteX6" fmla="*/ 217346 w 2093393"/>
                <a:gd name="connsiteY6" fmla="*/ 1304050 h 1304050"/>
                <a:gd name="connsiteX7" fmla="*/ 0 w 2093393"/>
                <a:gd name="connsiteY7" fmla="*/ 1086704 h 1304050"/>
                <a:gd name="connsiteX8" fmla="*/ 0 w 2093393"/>
                <a:gd name="connsiteY8" fmla="*/ 217346 h 130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3393" h="1304050">
                  <a:moveTo>
                    <a:pt x="0" y="217346"/>
                  </a:moveTo>
                  <a:cubicBezTo>
                    <a:pt x="0" y="97309"/>
                    <a:pt x="97309" y="0"/>
                    <a:pt x="217346" y="0"/>
                  </a:cubicBezTo>
                  <a:lnTo>
                    <a:pt x="1876047" y="0"/>
                  </a:lnTo>
                  <a:cubicBezTo>
                    <a:pt x="1996084" y="0"/>
                    <a:pt x="2093393" y="97309"/>
                    <a:pt x="2093393" y="217346"/>
                  </a:cubicBezTo>
                  <a:lnTo>
                    <a:pt x="2093393" y="1086704"/>
                  </a:lnTo>
                  <a:cubicBezTo>
                    <a:pt x="2093393" y="1206741"/>
                    <a:pt x="1996084" y="1304050"/>
                    <a:pt x="1876047" y="1304050"/>
                  </a:cubicBezTo>
                  <a:lnTo>
                    <a:pt x="217346" y="1304050"/>
                  </a:lnTo>
                  <a:cubicBezTo>
                    <a:pt x="97309" y="1304050"/>
                    <a:pt x="0" y="1206741"/>
                    <a:pt x="0" y="1086704"/>
                  </a:cubicBezTo>
                  <a:lnTo>
                    <a:pt x="0" y="217346"/>
                  </a:lnTo>
                  <a:close/>
                </a:path>
              </a:pathLst>
            </a:cu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lIns="155098" tIns="155098" rIns="155098" bIns="155098" spcCol="1270" anchor="ctr"/>
            <a:lstStyle/>
            <a:p>
              <a:pPr algn="ctr" defTabSz="1066800">
                <a:lnSpc>
                  <a:spcPct val="90000"/>
                </a:lnSpc>
                <a:spcAft>
                  <a:spcPct val="35000"/>
                </a:spcAft>
                <a:defRPr/>
              </a:pPr>
              <a:r>
                <a:rPr lang="ja-JP" altLang="en-US" sz="2000" b="1" dirty="0"/>
                <a:t>コミュニティケア街ねっと</a:t>
              </a:r>
            </a:p>
          </p:txBody>
        </p:sp>
        <p:sp>
          <p:nvSpPr>
            <p:cNvPr id="9" name="フリーフォーム 8"/>
            <p:cNvSpPr/>
            <p:nvPr/>
          </p:nvSpPr>
          <p:spPr>
            <a:xfrm>
              <a:off x="3630770" y="114374"/>
              <a:ext cx="4178867" cy="4178277"/>
            </a:xfrm>
            <a:custGeom>
              <a:avLst/>
              <a:gdLst/>
              <a:ahLst/>
              <a:cxnLst/>
              <a:rect l="0" t="0" r="0" b="0"/>
              <a:pathLst>
                <a:path>
                  <a:moveTo>
                    <a:pt x="3590514" y="3542622"/>
                  </a:moveTo>
                  <a:arcTo wR="2089361" hR="2089361" stAng="2644278" swAng="2718558"/>
                </a:path>
              </a:pathLst>
            </a:custGeom>
            <a:noFill/>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sp>
          <p:nvSpPr>
            <p:cNvPr id="10" name="フリーフォーム 9"/>
            <p:cNvSpPr/>
            <p:nvPr/>
          </p:nvSpPr>
          <p:spPr>
            <a:xfrm>
              <a:off x="3745085" y="3835453"/>
              <a:ext cx="1979881" cy="1425567"/>
            </a:xfrm>
            <a:custGeom>
              <a:avLst/>
              <a:gdLst>
                <a:gd name="connsiteX0" fmla="*/ 0 w 1979985"/>
                <a:gd name="connsiteY0" fmla="*/ 237616 h 1425669"/>
                <a:gd name="connsiteX1" fmla="*/ 237616 w 1979985"/>
                <a:gd name="connsiteY1" fmla="*/ 0 h 1425669"/>
                <a:gd name="connsiteX2" fmla="*/ 1742369 w 1979985"/>
                <a:gd name="connsiteY2" fmla="*/ 0 h 1425669"/>
                <a:gd name="connsiteX3" fmla="*/ 1979985 w 1979985"/>
                <a:gd name="connsiteY3" fmla="*/ 237616 h 1425669"/>
                <a:gd name="connsiteX4" fmla="*/ 1979985 w 1979985"/>
                <a:gd name="connsiteY4" fmla="*/ 1188053 h 1425669"/>
                <a:gd name="connsiteX5" fmla="*/ 1742369 w 1979985"/>
                <a:gd name="connsiteY5" fmla="*/ 1425669 h 1425669"/>
                <a:gd name="connsiteX6" fmla="*/ 237616 w 1979985"/>
                <a:gd name="connsiteY6" fmla="*/ 1425669 h 1425669"/>
                <a:gd name="connsiteX7" fmla="*/ 0 w 1979985"/>
                <a:gd name="connsiteY7" fmla="*/ 1188053 h 1425669"/>
                <a:gd name="connsiteX8" fmla="*/ 0 w 1979985"/>
                <a:gd name="connsiteY8" fmla="*/ 237616 h 14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9985" h="1425669">
                  <a:moveTo>
                    <a:pt x="0" y="237616"/>
                  </a:moveTo>
                  <a:cubicBezTo>
                    <a:pt x="0" y="106384"/>
                    <a:pt x="106384" y="0"/>
                    <a:pt x="237616" y="0"/>
                  </a:cubicBezTo>
                  <a:lnTo>
                    <a:pt x="1742369" y="0"/>
                  </a:lnTo>
                  <a:cubicBezTo>
                    <a:pt x="1873601" y="0"/>
                    <a:pt x="1979985" y="106384"/>
                    <a:pt x="1979985" y="237616"/>
                  </a:cubicBezTo>
                  <a:lnTo>
                    <a:pt x="1979985" y="1188053"/>
                  </a:lnTo>
                  <a:cubicBezTo>
                    <a:pt x="1979985" y="1319285"/>
                    <a:pt x="1873601" y="1425669"/>
                    <a:pt x="1742369" y="1425669"/>
                  </a:cubicBezTo>
                  <a:lnTo>
                    <a:pt x="237616" y="1425669"/>
                  </a:lnTo>
                  <a:cubicBezTo>
                    <a:pt x="106384" y="1425669"/>
                    <a:pt x="0" y="1319285"/>
                    <a:pt x="0" y="1188053"/>
                  </a:cubicBezTo>
                  <a:lnTo>
                    <a:pt x="0" y="237616"/>
                  </a:lnTo>
                  <a:close/>
                </a:path>
              </a:pathLst>
            </a:cu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lIns="161035" tIns="161035" rIns="161035" bIns="161035" spcCol="1270" anchor="ctr"/>
            <a:lstStyle/>
            <a:p>
              <a:pPr algn="ctr" defTabSz="1066800">
                <a:lnSpc>
                  <a:spcPct val="90000"/>
                </a:lnSpc>
                <a:spcAft>
                  <a:spcPct val="35000"/>
                </a:spcAft>
                <a:defRPr/>
              </a:pPr>
              <a:r>
                <a:rPr lang="ja-JP" altLang="en-US" sz="2400" dirty="0"/>
                <a:t>生活クラブ</a:t>
              </a:r>
              <a:endParaRPr lang="en-US" altLang="ja-JP" sz="2400" dirty="0"/>
            </a:p>
            <a:p>
              <a:pPr algn="ctr" defTabSz="1066800">
                <a:lnSpc>
                  <a:spcPct val="90000"/>
                </a:lnSpc>
                <a:spcAft>
                  <a:spcPct val="35000"/>
                </a:spcAft>
                <a:defRPr/>
              </a:pPr>
              <a:r>
                <a:rPr lang="ja-JP" altLang="en-US" sz="3200" b="1" dirty="0"/>
                <a:t>風の村</a:t>
              </a:r>
            </a:p>
          </p:txBody>
        </p:sp>
        <p:sp>
          <p:nvSpPr>
            <p:cNvPr id="11" name="フリーフォーム 10"/>
            <p:cNvSpPr/>
            <p:nvPr/>
          </p:nvSpPr>
          <p:spPr>
            <a:xfrm>
              <a:off x="1658827" y="128662"/>
              <a:ext cx="4178867" cy="4178277"/>
            </a:xfrm>
            <a:custGeom>
              <a:avLst/>
              <a:gdLst/>
              <a:ahLst/>
              <a:cxnLst/>
              <a:rect l="0" t="0" r="0" b="0"/>
              <a:pathLst>
                <a:path>
                  <a:moveTo>
                    <a:pt x="2065663" y="4178587"/>
                  </a:moveTo>
                  <a:arcTo wR="2089361" hR="2089361" stAng="5438991" swAng="3480239"/>
                </a:path>
              </a:pathLst>
            </a:custGeom>
            <a:noFill/>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sp>
          <p:nvSpPr>
            <p:cNvPr id="13" name="フリーフォーム 12"/>
            <p:cNvSpPr/>
            <p:nvPr/>
          </p:nvSpPr>
          <p:spPr>
            <a:xfrm>
              <a:off x="1085661" y="1914589"/>
              <a:ext cx="1854452" cy="1373180"/>
            </a:xfrm>
            <a:custGeom>
              <a:avLst/>
              <a:gdLst>
                <a:gd name="connsiteX0" fmla="*/ 0 w 1854981"/>
                <a:gd name="connsiteY0" fmla="*/ 228795 h 1372745"/>
                <a:gd name="connsiteX1" fmla="*/ 228795 w 1854981"/>
                <a:gd name="connsiteY1" fmla="*/ 0 h 1372745"/>
                <a:gd name="connsiteX2" fmla="*/ 1626186 w 1854981"/>
                <a:gd name="connsiteY2" fmla="*/ 0 h 1372745"/>
                <a:gd name="connsiteX3" fmla="*/ 1854981 w 1854981"/>
                <a:gd name="connsiteY3" fmla="*/ 228795 h 1372745"/>
                <a:gd name="connsiteX4" fmla="*/ 1854981 w 1854981"/>
                <a:gd name="connsiteY4" fmla="*/ 1143950 h 1372745"/>
                <a:gd name="connsiteX5" fmla="*/ 1626186 w 1854981"/>
                <a:gd name="connsiteY5" fmla="*/ 1372745 h 1372745"/>
                <a:gd name="connsiteX6" fmla="*/ 228795 w 1854981"/>
                <a:gd name="connsiteY6" fmla="*/ 1372745 h 1372745"/>
                <a:gd name="connsiteX7" fmla="*/ 0 w 1854981"/>
                <a:gd name="connsiteY7" fmla="*/ 1143950 h 1372745"/>
                <a:gd name="connsiteX8" fmla="*/ 0 w 1854981"/>
                <a:gd name="connsiteY8" fmla="*/ 228795 h 13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981" h="1372745">
                  <a:moveTo>
                    <a:pt x="0" y="228795"/>
                  </a:moveTo>
                  <a:cubicBezTo>
                    <a:pt x="0" y="102435"/>
                    <a:pt x="102435" y="0"/>
                    <a:pt x="228795" y="0"/>
                  </a:cubicBezTo>
                  <a:lnTo>
                    <a:pt x="1626186" y="0"/>
                  </a:lnTo>
                  <a:cubicBezTo>
                    <a:pt x="1752546" y="0"/>
                    <a:pt x="1854981" y="102435"/>
                    <a:pt x="1854981" y="228795"/>
                  </a:cubicBezTo>
                  <a:lnTo>
                    <a:pt x="1854981" y="1143950"/>
                  </a:lnTo>
                  <a:cubicBezTo>
                    <a:pt x="1854981" y="1270310"/>
                    <a:pt x="1752546" y="1372745"/>
                    <a:pt x="1626186" y="1372745"/>
                  </a:cubicBezTo>
                  <a:lnTo>
                    <a:pt x="228795" y="1372745"/>
                  </a:lnTo>
                  <a:cubicBezTo>
                    <a:pt x="102435" y="1372745"/>
                    <a:pt x="0" y="1270310"/>
                    <a:pt x="0" y="1143950"/>
                  </a:cubicBezTo>
                  <a:lnTo>
                    <a:pt x="0" y="228795"/>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lIns="135592" tIns="135592" rIns="135592" bIns="135592" spcCol="1270" anchor="ctr"/>
            <a:lstStyle/>
            <a:p>
              <a:pPr algn="ctr" defTabSz="800100">
                <a:lnSpc>
                  <a:spcPct val="90000"/>
                </a:lnSpc>
                <a:spcAft>
                  <a:spcPct val="35000"/>
                </a:spcAft>
                <a:defRPr/>
              </a:pPr>
              <a:r>
                <a:rPr lang="ja-JP" altLang="en-US" dirty="0"/>
                <a:t>ワーカーズ</a:t>
              </a:r>
              <a:br>
                <a:rPr lang="en-US" altLang="ja-JP" dirty="0"/>
              </a:br>
              <a:r>
                <a:rPr lang="ja-JP" altLang="en-US" dirty="0"/>
                <a:t>コレクティブ</a:t>
              </a:r>
              <a:br>
                <a:rPr lang="en-US" altLang="ja-JP" dirty="0"/>
              </a:br>
              <a:r>
                <a:rPr lang="ja-JP" altLang="en-US" sz="2400" dirty="0"/>
                <a:t>樹</a:t>
              </a:r>
              <a:endParaRPr lang="ja-JP" altLang="en-US" sz="1600" dirty="0"/>
            </a:p>
          </p:txBody>
        </p:sp>
        <p:sp>
          <p:nvSpPr>
            <p:cNvPr id="14" name="フリーフォーム 13"/>
            <p:cNvSpPr/>
            <p:nvPr/>
          </p:nvSpPr>
          <p:spPr>
            <a:xfrm>
              <a:off x="1690581" y="1273243"/>
              <a:ext cx="4178867" cy="4178277"/>
            </a:xfrm>
            <a:custGeom>
              <a:avLst/>
              <a:gdLst/>
              <a:ahLst/>
              <a:cxnLst/>
              <a:rect l="0" t="0" r="0" b="0"/>
              <a:pathLst>
                <a:path>
                  <a:moveTo>
                    <a:pt x="592872" y="631296"/>
                  </a:moveTo>
                  <a:arcTo wR="2089361" hR="2089361" stAng="13455294" swAng="2514475"/>
                </a:path>
              </a:pathLst>
            </a:custGeom>
            <a:noFill/>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grpSp>
      <p:sp>
        <p:nvSpPr>
          <p:cNvPr id="18" name="タイトル 1"/>
          <p:cNvSpPr txBox="1">
            <a:spLocks/>
          </p:cNvSpPr>
          <p:nvPr/>
        </p:nvSpPr>
        <p:spPr>
          <a:xfrm>
            <a:off x="2186474" y="403225"/>
            <a:ext cx="2403475" cy="908050"/>
          </a:xfrm>
          <a:prstGeom prst="rect">
            <a:avLst/>
          </a:prstGeom>
        </p:spPr>
        <p:txBody>
          <a:bodyPr anchor="ctr"/>
          <a:lstStyle>
            <a:lvl1pPr algn="l" defTabSz="914400" rtl="0" eaLnBrk="1" latinLnBrk="0" hangingPunct="1">
              <a:spcBef>
                <a:spcPct val="0"/>
              </a:spcBef>
              <a:buNone/>
              <a:defRPr kumimoji="1" sz="4000" kern="1200" spc="-100" baseline="0">
                <a:solidFill>
                  <a:schemeClr val="tx2"/>
                </a:solidFill>
                <a:latin typeface="+mj-lt"/>
                <a:ea typeface="+mj-ea"/>
                <a:cs typeface="+mj-cs"/>
              </a:defRPr>
            </a:lvl1pPr>
          </a:lstStyle>
          <a:p>
            <a:pPr>
              <a:defRPr/>
            </a:pPr>
            <a:r>
              <a:rPr lang="ja-JP" altLang="en-US" spc="-122" dirty="0">
                <a:solidFill>
                  <a:schemeClr val="tx1"/>
                </a:solidFill>
                <a:latin typeface="+mj-ea"/>
              </a:rPr>
              <a:t>運営団体</a:t>
            </a:r>
          </a:p>
        </p:txBody>
      </p:sp>
      <p:sp>
        <p:nvSpPr>
          <p:cNvPr id="39940" name="スライド番号プレースホルダー 3"/>
          <p:cNvSpPr>
            <a:spLocks noGrp="1" noChangeArrowheads="1"/>
          </p:cNvSpPr>
          <p:nvPr>
            <p:ph type="sldNum" sz="quarter" idx="12"/>
          </p:nvPr>
        </p:nvSpPr>
        <p:spPr bwMode="auto">
          <a:xfrm>
            <a:off x="9551988" y="6356350"/>
            <a:ext cx="658812" cy="444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dirty="0">
                <a:solidFill>
                  <a:srgbClr val="898989"/>
                </a:solidFill>
                <a:latin typeface="Arial" panose="020B0604020202020204" pitchFamily="34" charset="0"/>
              </a:rPr>
              <a:t>20</a:t>
            </a:r>
            <a:endParaRPr lang="ja-JP" altLang="en-US" sz="1200" dirty="0">
              <a:solidFill>
                <a:srgbClr val="898989"/>
              </a:solidFill>
              <a:latin typeface="Arial" panose="020B0604020202020204" pitchFamily="34" charset="0"/>
            </a:endParaRPr>
          </a:p>
        </p:txBody>
      </p:sp>
      <p:sp>
        <p:nvSpPr>
          <p:cNvPr id="43014" name="正方形/長方形 4"/>
          <p:cNvSpPr>
            <a:spLocks noChangeArrowheads="1"/>
          </p:cNvSpPr>
          <p:nvPr/>
        </p:nvSpPr>
        <p:spPr bwMode="auto">
          <a:xfrm>
            <a:off x="6978651" y="581025"/>
            <a:ext cx="3222625" cy="831850"/>
          </a:xfrm>
          <a:prstGeom prst="rect">
            <a:avLst/>
          </a:prstGeom>
          <a:noFill/>
          <a:ln>
            <a:noFill/>
          </a:ln>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defRPr/>
            </a:pPr>
            <a:r>
              <a:rPr lang="ja-JP" altLang="en-US" sz="1600" dirty="0">
                <a:solidFill>
                  <a:schemeClr val="accent3">
                    <a:lumMod val="50000"/>
                  </a:schemeClr>
                </a:solidFill>
              </a:rPr>
              <a:t>「安全・健康・環境」の理念に基づく生鮮食品・一般食品・家庭用品等を供給する生協</a:t>
            </a:r>
          </a:p>
        </p:txBody>
      </p:sp>
      <p:sp>
        <p:nvSpPr>
          <p:cNvPr id="43015" name="正方形/長方形 6"/>
          <p:cNvSpPr>
            <a:spLocks noChangeArrowheads="1"/>
          </p:cNvSpPr>
          <p:nvPr/>
        </p:nvSpPr>
        <p:spPr bwMode="auto">
          <a:xfrm>
            <a:off x="2581276" y="4316388"/>
            <a:ext cx="2722563" cy="912813"/>
          </a:xfrm>
          <a:prstGeom prst="rect">
            <a:avLst/>
          </a:prstGeom>
          <a:noFill/>
          <a:ln>
            <a:noFill/>
          </a:ln>
        </p:spPr>
        <p:txBody>
          <a:bodyPr>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nSpc>
                <a:spcPts val="1600"/>
              </a:lnSpc>
              <a:spcBef>
                <a:spcPct val="0"/>
              </a:spcBef>
              <a:buNone/>
              <a:defRPr/>
            </a:pPr>
            <a:r>
              <a:rPr lang="ja-JP" altLang="en-US" sz="1600" dirty="0">
                <a:solidFill>
                  <a:schemeClr val="accent1">
                    <a:lumMod val="50000"/>
                  </a:schemeClr>
                </a:solidFill>
              </a:rPr>
              <a:t>介護保険、高齢者住宅、相談、</a:t>
            </a:r>
            <a:r>
              <a:rPr lang="ja-JP" altLang="en-US" sz="1600" dirty="0" err="1">
                <a:solidFill>
                  <a:schemeClr val="accent1">
                    <a:lumMod val="50000"/>
                  </a:schemeClr>
                </a:solidFill>
              </a:rPr>
              <a:t>障がい</a:t>
            </a:r>
            <a:r>
              <a:rPr lang="ja-JP" altLang="en-US" sz="1600" dirty="0">
                <a:solidFill>
                  <a:schemeClr val="accent1">
                    <a:lumMod val="50000"/>
                  </a:schemeClr>
                </a:solidFill>
              </a:rPr>
              <a:t>者支援、保育事業、生活困窮支援等のサービスを提供する社会福祉法人</a:t>
            </a:r>
          </a:p>
        </p:txBody>
      </p:sp>
      <p:sp>
        <p:nvSpPr>
          <p:cNvPr id="39943" name="正方形/長方形 7"/>
          <p:cNvSpPr>
            <a:spLocks noChangeArrowheads="1"/>
          </p:cNvSpPr>
          <p:nvPr/>
        </p:nvSpPr>
        <p:spPr bwMode="auto">
          <a:xfrm>
            <a:off x="7872414" y="3284539"/>
            <a:ext cx="2687637" cy="157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339966"/>
                </a:solidFill>
              </a:rPr>
              <a:t>生活や福祉に関する相談、子育て・地域交流・生活支援ボランティアコーディネート</a:t>
            </a:r>
            <a:endParaRPr lang="en-US" altLang="ja-JP" sz="1600">
              <a:solidFill>
                <a:srgbClr val="339966"/>
              </a:solidFill>
            </a:endParaRPr>
          </a:p>
          <a:p>
            <a:pPr eaLnBrk="1" hangingPunct="1">
              <a:spcBef>
                <a:spcPct val="0"/>
              </a:spcBef>
              <a:buFontTx/>
              <a:buNone/>
            </a:pPr>
            <a:r>
              <a:rPr lang="ja-JP" altLang="en-US" sz="1600">
                <a:solidFill>
                  <a:srgbClr val="339966"/>
                </a:solidFill>
              </a:rPr>
              <a:t>困窮・後見等支援</a:t>
            </a:r>
            <a:endParaRPr lang="en-US" altLang="ja-JP" sz="1600">
              <a:solidFill>
                <a:srgbClr val="339966"/>
              </a:solidFill>
            </a:endParaRPr>
          </a:p>
          <a:p>
            <a:pPr eaLnBrk="1" hangingPunct="1">
              <a:spcBef>
                <a:spcPct val="0"/>
              </a:spcBef>
              <a:buFontTx/>
              <a:buNone/>
            </a:pPr>
            <a:r>
              <a:rPr lang="ja-JP" altLang="en-US" sz="1600">
                <a:solidFill>
                  <a:srgbClr val="339966"/>
                </a:solidFill>
              </a:rPr>
              <a:t>福祉サービスの評価調査等</a:t>
            </a:r>
            <a:endParaRPr lang="en-US" altLang="ja-JP" sz="1600">
              <a:solidFill>
                <a:srgbClr val="339966"/>
              </a:solidFill>
            </a:endParaRPr>
          </a:p>
          <a:p>
            <a:pPr eaLnBrk="1" hangingPunct="1">
              <a:spcBef>
                <a:spcPct val="0"/>
              </a:spcBef>
              <a:buFontTx/>
              <a:buNone/>
            </a:pPr>
            <a:r>
              <a:rPr lang="ja-JP" altLang="en-US" sz="1600">
                <a:solidFill>
                  <a:srgbClr val="339966"/>
                </a:solidFill>
              </a:rPr>
              <a:t>を行なう認定ＮＰＯ</a:t>
            </a:r>
          </a:p>
        </p:txBody>
      </p:sp>
      <p:sp>
        <p:nvSpPr>
          <p:cNvPr id="39944" name="正方形/長方形 10"/>
          <p:cNvSpPr>
            <a:spLocks noChangeArrowheads="1"/>
          </p:cNvSpPr>
          <p:nvPr/>
        </p:nvSpPr>
        <p:spPr bwMode="auto">
          <a:xfrm>
            <a:off x="1847851" y="3295651"/>
            <a:ext cx="2678113"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315683"/>
                </a:solidFill>
              </a:rPr>
              <a:t>「生活クラブ虹の街」のデポーと惣菜・弁当の製造を行なうワーカーズコレクティブ</a:t>
            </a:r>
          </a:p>
        </p:txBody>
      </p:sp>
      <p:sp>
        <p:nvSpPr>
          <p:cNvPr id="43019" name="正方形/長方形 13"/>
          <p:cNvSpPr>
            <a:spLocks noChangeArrowheads="1"/>
          </p:cNvSpPr>
          <p:nvPr/>
        </p:nvSpPr>
        <p:spPr bwMode="auto">
          <a:xfrm>
            <a:off x="6240464" y="5373688"/>
            <a:ext cx="3970337" cy="476250"/>
          </a:xfrm>
          <a:prstGeom prst="roundRect">
            <a:avLst>
              <a:gd name="adj" fmla="val 50000"/>
            </a:avLst>
          </a:prstGeom>
          <a:solidFill>
            <a:schemeClr val="accent2">
              <a:lumMod val="60000"/>
              <a:lumOff val="40000"/>
            </a:schemeClr>
          </a:solid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lang="ja-JP" altLang="en-US" sz="1600" dirty="0">
                <a:solidFill>
                  <a:srgbClr val="000000"/>
                </a:solidFill>
              </a:rPr>
              <a:t>認定</a:t>
            </a:r>
            <a:r>
              <a:rPr lang="en-US" altLang="ja-JP" sz="1600" dirty="0">
                <a:solidFill>
                  <a:srgbClr val="000000"/>
                </a:solidFill>
              </a:rPr>
              <a:t>NPO</a:t>
            </a:r>
            <a:r>
              <a:rPr lang="ja-JP" altLang="en-US" sz="1600" dirty="0">
                <a:solidFill>
                  <a:srgbClr val="000000"/>
                </a:solidFill>
              </a:rPr>
              <a:t>法人　ちばこどもおうえんだん</a:t>
            </a:r>
            <a:endParaRPr lang="en-US" altLang="ja-JP" sz="1600" dirty="0">
              <a:solidFill>
                <a:srgbClr val="000000"/>
              </a:solidFill>
            </a:endParaRPr>
          </a:p>
        </p:txBody>
      </p:sp>
      <p:sp>
        <p:nvSpPr>
          <p:cNvPr id="39946" name="角丸四角形 16"/>
          <p:cNvSpPr>
            <a:spLocks noChangeArrowheads="1"/>
          </p:cNvSpPr>
          <p:nvPr/>
        </p:nvSpPr>
        <p:spPr bwMode="auto">
          <a:xfrm>
            <a:off x="2063752" y="5589241"/>
            <a:ext cx="3887787" cy="769501"/>
          </a:xfrm>
          <a:prstGeom prst="roundRect">
            <a:avLst>
              <a:gd name="adj" fmla="val 1425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50000"/>
              </a:lnSpc>
              <a:spcBef>
                <a:spcPct val="0"/>
              </a:spcBef>
              <a:buFontTx/>
              <a:buNone/>
            </a:pPr>
            <a:r>
              <a:rPr lang="ja-JP" altLang="en-US" sz="1600" b="1" dirty="0"/>
              <a:t>地域交流カフェ</a:t>
            </a:r>
            <a:endParaRPr lang="en-US" altLang="ja-JP" sz="1600" b="1" dirty="0"/>
          </a:p>
          <a:p>
            <a:pPr eaLnBrk="1" hangingPunct="1">
              <a:spcBef>
                <a:spcPct val="0"/>
              </a:spcBef>
              <a:buFontTx/>
              <a:buNone/>
            </a:pPr>
            <a:r>
              <a:rPr lang="ja-JP" altLang="en-US" sz="1600" b="1" dirty="0"/>
              <a:t>美食の森　菜の花</a:t>
            </a:r>
            <a:r>
              <a:rPr lang="en-US" altLang="ja-JP" sz="1600" b="1" dirty="0"/>
              <a:t>Market</a:t>
            </a:r>
            <a:r>
              <a:rPr lang="ja-JP" altLang="en-US" sz="1600" b="1" dirty="0"/>
              <a:t>（</a:t>
            </a:r>
            <a:r>
              <a:rPr lang="en-US" altLang="ja-JP" sz="1600" b="1" dirty="0"/>
              <a:t>2018.7 OPEN</a:t>
            </a:r>
            <a:r>
              <a:rPr lang="ja-JP" altLang="en-US" sz="1600" b="1" dirty="0"/>
              <a:t>）</a:t>
            </a:r>
          </a:p>
        </p:txBody>
      </p:sp>
      <p:sp>
        <p:nvSpPr>
          <p:cNvPr id="6" name="円/楕円 5"/>
          <p:cNvSpPr/>
          <p:nvPr/>
        </p:nvSpPr>
        <p:spPr>
          <a:xfrm>
            <a:off x="3835400" y="646114"/>
            <a:ext cx="4394200" cy="457358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pc="-150" dirty="0">
                <a:solidFill>
                  <a:schemeClr val="tx1"/>
                </a:solidFill>
                <a:latin typeface="HG丸ｺﾞｼｯｸM-PRO" pitchFamily="50" charset="-128"/>
                <a:ea typeface="HG丸ｺﾞｼｯｸM-PRO" pitchFamily="50" charset="-128"/>
              </a:rPr>
              <a:t>生活クラブ生協を</a:t>
            </a:r>
            <a:endParaRPr lang="en-US" altLang="ja-JP" spc="-150" dirty="0">
              <a:solidFill>
                <a:schemeClr val="tx1"/>
              </a:solidFill>
              <a:latin typeface="HG丸ｺﾞｼｯｸM-PRO" pitchFamily="50" charset="-128"/>
              <a:ea typeface="HG丸ｺﾞｼｯｸM-PRO" pitchFamily="50" charset="-128"/>
            </a:endParaRPr>
          </a:p>
          <a:p>
            <a:pPr algn="ctr">
              <a:defRPr/>
            </a:pPr>
            <a:r>
              <a:rPr lang="ja-JP" altLang="en-US" spc="-150" dirty="0">
                <a:solidFill>
                  <a:schemeClr val="tx1"/>
                </a:solidFill>
                <a:latin typeface="HG丸ｺﾞｼｯｸM-PRO" pitchFamily="50" charset="-128"/>
                <a:ea typeface="HG丸ｺﾞｼｯｸM-PRO" pitchFamily="50" charset="-128"/>
              </a:rPr>
              <a:t>母体とする</a:t>
            </a:r>
            <a:endParaRPr lang="en-US" altLang="ja-JP" spc="-150" dirty="0">
              <a:solidFill>
                <a:schemeClr val="tx1"/>
              </a:solidFill>
              <a:latin typeface="HG丸ｺﾞｼｯｸM-PRO" pitchFamily="50" charset="-128"/>
              <a:ea typeface="HG丸ｺﾞｼｯｸM-PRO" pitchFamily="50" charset="-128"/>
            </a:endParaRPr>
          </a:p>
          <a:p>
            <a:pPr algn="ctr">
              <a:defRPr/>
            </a:pPr>
            <a:r>
              <a:rPr lang="ja-JP" altLang="en-US" sz="2000" spc="-150" dirty="0">
                <a:solidFill>
                  <a:schemeClr val="tx1"/>
                </a:solidFill>
                <a:latin typeface="HG丸ｺﾞｼｯｸM-PRO" pitchFamily="50" charset="-128"/>
                <a:ea typeface="HG丸ｺﾞｼｯｸM-PRO" pitchFamily="50" charset="-128"/>
              </a:rPr>
              <a:t>「</a:t>
            </a:r>
            <a:r>
              <a:rPr lang="ja-JP" altLang="en-US" sz="2000" b="1" spc="-150" dirty="0">
                <a:solidFill>
                  <a:schemeClr val="tx1"/>
                </a:solidFill>
                <a:latin typeface="HG丸ｺﾞｼｯｸM-PRO" pitchFamily="50" charset="-128"/>
                <a:ea typeface="HG丸ｺﾞｼｯｸM-PRO" pitchFamily="50" charset="-128"/>
              </a:rPr>
              <a:t>生活</a:t>
            </a:r>
            <a:r>
              <a:rPr lang="ja-JP" altLang="en-US" sz="2000" b="1" spc="-300" dirty="0">
                <a:solidFill>
                  <a:schemeClr val="tx1"/>
                </a:solidFill>
                <a:latin typeface="HG丸ｺﾞｼｯｸM-PRO" pitchFamily="50" charset="-128"/>
                <a:ea typeface="HG丸ｺﾞｼｯｸM-PRO" pitchFamily="50" charset="-128"/>
              </a:rPr>
              <a:t>クラブ</a:t>
            </a:r>
            <a:r>
              <a:rPr lang="ja-JP" altLang="en-US" sz="2000" b="1" spc="-150" dirty="0">
                <a:solidFill>
                  <a:schemeClr val="tx1"/>
                </a:solidFill>
                <a:latin typeface="HG丸ｺﾞｼｯｸM-PRO" pitchFamily="50" charset="-128"/>
                <a:ea typeface="HG丸ｺﾞｼｯｸM-PRO" pitchFamily="50" charset="-128"/>
              </a:rPr>
              <a:t>千葉</a:t>
            </a:r>
            <a:r>
              <a:rPr lang="ja-JP" altLang="en-US" sz="2000" b="1" spc="-300" dirty="0">
                <a:solidFill>
                  <a:schemeClr val="tx1"/>
                </a:solidFill>
                <a:latin typeface="HG丸ｺﾞｼｯｸM-PRO" pitchFamily="50" charset="-128"/>
                <a:ea typeface="HG丸ｺﾞｼｯｸM-PRO" pitchFamily="50" charset="-128"/>
              </a:rPr>
              <a:t>グループ</a:t>
            </a:r>
            <a:r>
              <a:rPr lang="ja-JP" altLang="en-US" sz="2000" spc="-300" dirty="0">
                <a:solidFill>
                  <a:schemeClr val="tx1"/>
                </a:solidFill>
                <a:latin typeface="HG丸ｺﾞｼｯｸM-PRO" pitchFamily="50" charset="-128"/>
                <a:ea typeface="HG丸ｺﾞｼｯｸM-PRO" pitchFamily="50" charset="-128"/>
              </a:rPr>
              <a:t>」</a:t>
            </a:r>
            <a:r>
              <a:rPr lang="ja-JP" altLang="en-US" sz="2100" spc="-150" dirty="0">
                <a:solidFill>
                  <a:schemeClr val="tx1"/>
                </a:solidFill>
                <a:latin typeface="HG丸ｺﾞｼｯｸM-PRO" pitchFamily="50" charset="-128"/>
                <a:ea typeface="HG丸ｺﾞｼｯｸM-PRO" pitchFamily="50" charset="-128"/>
              </a:rPr>
              <a:t>の４団体が</a:t>
            </a:r>
            <a:endParaRPr lang="en-US" altLang="ja-JP" sz="2100" spc="-150" dirty="0">
              <a:solidFill>
                <a:schemeClr val="tx1"/>
              </a:solidFill>
              <a:latin typeface="HG丸ｺﾞｼｯｸM-PRO" pitchFamily="50" charset="-128"/>
              <a:ea typeface="HG丸ｺﾞｼｯｸM-PRO" pitchFamily="50" charset="-128"/>
            </a:endParaRPr>
          </a:p>
          <a:p>
            <a:pPr algn="ctr">
              <a:defRPr/>
            </a:pPr>
            <a:r>
              <a:rPr lang="ja-JP" altLang="en-US" sz="3200" b="1" spc="-150" dirty="0">
                <a:solidFill>
                  <a:schemeClr val="tx1"/>
                </a:solidFill>
                <a:latin typeface="HG丸ｺﾞｼｯｸM-PRO" pitchFamily="50" charset="-128"/>
                <a:ea typeface="HG丸ｺﾞｼｯｸM-PRO" pitchFamily="50" charset="-128"/>
              </a:rPr>
              <a:t>共同で運営</a:t>
            </a:r>
            <a:endParaRPr lang="en-US" altLang="ja-JP" sz="3200" b="1" spc="-150" dirty="0">
              <a:solidFill>
                <a:schemeClr val="tx1"/>
              </a:solidFill>
              <a:latin typeface="HG丸ｺﾞｼｯｸM-PRO" pitchFamily="50" charset="-128"/>
              <a:ea typeface="HG丸ｺﾞｼｯｸM-PRO" pitchFamily="50" charset="-128"/>
            </a:endParaRPr>
          </a:p>
          <a:p>
            <a:pPr algn="ctr">
              <a:defRPr/>
            </a:pPr>
            <a:endParaRPr lang="ja-JP" altLang="en-US" sz="2800" b="1" spc="-150" dirty="0">
              <a:solidFill>
                <a:schemeClr val="tx1"/>
              </a:solidFill>
              <a:latin typeface="HG丸ｺﾞｼｯｸM-PRO" pitchFamily="50" charset="-128"/>
              <a:ea typeface="HG丸ｺﾞｼｯｸM-PRO" pitchFamily="50" charset="-128"/>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1981200" y="607363"/>
            <a:ext cx="8229600" cy="1143000"/>
          </a:xfrm>
        </p:spPr>
        <p:txBody>
          <a:bodyPr/>
          <a:lstStyle/>
          <a:p>
            <a:r>
              <a:rPr lang="ja-JP" altLang="en-US" dirty="0">
                <a:solidFill>
                  <a:srgbClr val="FF0000"/>
                </a:solidFill>
                <a:effectLst>
                  <a:outerShdw blurRad="38100" dist="38100" dir="2700000" algn="tl">
                    <a:srgbClr val="000000">
                      <a:alpha val="43137"/>
                    </a:srgbClr>
                  </a:outerShdw>
                </a:effectLst>
              </a:rPr>
              <a:t>生活クラブ風の村いなげ</a:t>
            </a:r>
          </a:p>
        </p:txBody>
      </p:sp>
      <p:pic>
        <p:nvPicPr>
          <p:cNvPr id="6148" name="Picture 2" descr="https://kazenomura.jp/corporate/wp-content/uploads/2017/05/inage_tatemono-1000x7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2589" y="1624013"/>
            <a:ext cx="6346825" cy="4525962"/>
          </a:xfrm>
          <a:noFill/>
        </p:spPr>
      </p:pic>
      <p:sp>
        <p:nvSpPr>
          <p:cNvPr id="2" name="矢印: 下 1">
            <a:extLst>
              <a:ext uri="{FF2B5EF4-FFF2-40B4-BE49-F238E27FC236}">
                <a16:creationId xmlns:a16="http://schemas.microsoft.com/office/drawing/2014/main" id="{A8D33D36-A2FF-572B-DF68-A25869E3D0FF}"/>
              </a:ext>
            </a:extLst>
          </p:cNvPr>
          <p:cNvSpPr/>
          <p:nvPr/>
        </p:nvSpPr>
        <p:spPr>
          <a:xfrm>
            <a:off x="7320137" y="1556792"/>
            <a:ext cx="1001201" cy="1824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楕円 3">
            <a:extLst>
              <a:ext uri="{FF2B5EF4-FFF2-40B4-BE49-F238E27FC236}">
                <a16:creationId xmlns:a16="http://schemas.microsoft.com/office/drawing/2014/main" id="{80A6A445-330D-6ADA-5B7C-D8A55FA32B58}"/>
              </a:ext>
            </a:extLst>
          </p:cNvPr>
          <p:cNvSpPr/>
          <p:nvPr/>
        </p:nvSpPr>
        <p:spPr>
          <a:xfrm>
            <a:off x="5951984" y="3429000"/>
            <a:ext cx="3600400" cy="3096344"/>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2522961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738314" y="2857500"/>
            <a:ext cx="2428875" cy="1428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ja-JP" altLang="en-US" sz="1200" dirty="0">
              <a:solidFill>
                <a:schemeClr val="tx1"/>
              </a:solidFill>
            </a:endParaRPr>
          </a:p>
        </p:txBody>
      </p:sp>
      <p:sp>
        <p:nvSpPr>
          <p:cNvPr id="21" name="角丸四角形 20"/>
          <p:cNvSpPr/>
          <p:nvPr/>
        </p:nvSpPr>
        <p:spPr>
          <a:xfrm>
            <a:off x="1715634" y="1213771"/>
            <a:ext cx="8813763" cy="971802"/>
          </a:xfrm>
          <a:prstGeom prst="roundRect">
            <a:avLst>
              <a:gd name="adj" fmla="val 0"/>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2800" dirty="0">
                <a:solidFill>
                  <a:srgbClr val="FFFFFF"/>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2011</a:t>
            </a:r>
            <a:r>
              <a:rPr lang="ja-JP" altLang="en-US" sz="2800" dirty="0">
                <a:solidFill>
                  <a:srgbClr val="FFFFFF"/>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年</a:t>
            </a:r>
            <a:r>
              <a:rPr lang="en-US" altLang="ja-JP" sz="2800" dirty="0">
                <a:solidFill>
                  <a:srgbClr val="FFFFFF"/>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8</a:t>
            </a:r>
            <a:r>
              <a:rPr lang="ja-JP" altLang="en-US" sz="2800" dirty="0">
                <a:solidFill>
                  <a:srgbClr val="FFFFFF"/>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月のオープン</a:t>
            </a:r>
            <a:endParaRPr lang="en-US" altLang="ja-JP" sz="2800" dirty="0">
              <a:solidFill>
                <a:srgbClr val="FFFFFF"/>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0" name="正方形/長方形 19"/>
          <p:cNvSpPr/>
          <p:nvPr/>
        </p:nvSpPr>
        <p:spPr>
          <a:xfrm>
            <a:off x="6530025" y="2743143"/>
            <a:ext cx="4044866" cy="3347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2000" b="1" dirty="0">
                <a:solidFill>
                  <a:srgbClr val="FF0000"/>
                </a:solidFill>
              </a:rPr>
              <a:t>3F</a:t>
            </a:r>
            <a:r>
              <a:rPr lang="en-US" altLang="ja-JP" sz="2000" dirty="0">
                <a:solidFill>
                  <a:srgbClr val="FF0000"/>
                </a:solidFill>
              </a:rPr>
              <a:t> </a:t>
            </a:r>
            <a:r>
              <a:rPr lang="ja-JP" altLang="en-US" sz="2000" dirty="0">
                <a:solidFill>
                  <a:srgbClr val="FF0000"/>
                </a:solidFill>
              </a:rPr>
              <a:t>　サポートハウス稲毛 </a:t>
            </a:r>
          </a:p>
          <a:p>
            <a:pPr eaLnBrk="1" hangingPunct="1">
              <a:defRPr/>
            </a:pPr>
            <a:r>
              <a:rPr lang="en-US" altLang="ja-JP" sz="2000" b="1" dirty="0">
                <a:solidFill>
                  <a:srgbClr val="FF0000"/>
                </a:solidFill>
              </a:rPr>
              <a:t>2F </a:t>
            </a:r>
            <a:r>
              <a:rPr lang="ja-JP" altLang="en-US" sz="2000" dirty="0">
                <a:solidFill>
                  <a:srgbClr val="FF0000"/>
                </a:solidFill>
              </a:rPr>
              <a:t>　看護多機能ハウスいなげ　　　</a:t>
            </a:r>
            <a:r>
              <a:rPr lang="en-US" altLang="ja-JP" sz="1600" dirty="0">
                <a:solidFill>
                  <a:srgbClr val="FF0000"/>
                </a:solidFill>
              </a:rPr>
              <a:t>2021.8.1</a:t>
            </a:r>
            <a:r>
              <a:rPr lang="ja-JP" altLang="en-US" sz="1600" dirty="0">
                <a:solidFill>
                  <a:srgbClr val="FF0000"/>
                </a:solidFill>
              </a:rPr>
              <a:t>～</a:t>
            </a:r>
            <a:endParaRPr lang="en-US" altLang="ja-JP" sz="2000" dirty="0">
              <a:solidFill>
                <a:srgbClr val="FF0000"/>
              </a:solidFill>
            </a:endParaRPr>
          </a:p>
          <a:p>
            <a:pPr eaLnBrk="1" hangingPunct="1">
              <a:defRPr/>
            </a:pPr>
            <a:r>
              <a:rPr lang="ja-JP" altLang="en-US" sz="2000" dirty="0">
                <a:solidFill>
                  <a:srgbClr val="FF0000"/>
                </a:solidFill>
              </a:rPr>
              <a:t>　　　訪問看護ステーション稲毛</a:t>
            </a:r>
            <a:endParaRPr lang="en-US" altLang="ja-JP" sz="2000" dirty="0">
              <a:solidFill>
                <a:srgbClr val="FF0000"/>
              </a:solidFill>
            </a:endParaRPr>
          </a:p>
          <a:p>
            <a:pPr eaLnBrk="1" hangingPunct="1">
              <a:defRPr/>
            </a:pPr>
            <a:r>
              <a:rPr lang="en-US" altLang="ja-JP" sz="2000" b="1" dirty="0">
                <a:solidFill>
                  <a:srgbClr val="FF0000"/>
                </a:solidFill>
              </a:rPr>
              <a:t>1F </a:t>
            </a:r>
            <a:r>
              <a:rPr lang="ja-JP" altLang="en-US" sz="2000" dirty="0">
                <a:solidFill>
                  <a:srgbClr val="FF0000"/>
                </a:solidFill>
              </a:rPr>
              <a:t>　デイサービスセンター稲毛</a:t>
            </a:r>
            <a:endParaRPr lang="en-US" altLang="ja-JP" sz="2000" dirty="0">
              <a:solidFill>
                <a:srgbClr val="FF0000"/>
              </a:solidFill>
            </a:endParaRPr>
          </a:p>
          <a:p>
            <a:pPr eaLnBrk="1" hangingPunct="1">
              <a:defRPr/>
            </a:pPr>
            <a:r>
              <a:rPr lang="ja-JP" altLang="en-US" sz="2000" dirty="0">
                <a:solidFill>
                  <a:srgbClr val="FF0000"/>
                </a:solidFill>
              </a:rPr>
              <a:t>　　　介護ステーション稲毛</a:t>
            </a:r>
            <a:endParaRPr lang="en-US" altLang="ja-JP" sz="2000" dirty="0">
              <a:solidFill>
                <a:srgbClr val="FF0000"/>
              </a:solidFill>
            </a:endParaRPr>
          </a:p>
          <a:p>
            <a:pPr eaLnBrk="1" hangingPunct="1">
              <a:defRPr/>
            </a:pPr>
            <a:r>
              <a:rPr lang="ja-JP" altLang="en-US" sz="2000" dirty="0">
                <a:solidFill>
                  <a:srgbClr val="FF0000"/>
                </a:solidFill>
              </a:rPr>
              <a:t>　　　ケアプランセンター稲毛</a:t>
            </a:r>
            <a:endParaRPr lang="en-US" altLang="ja-JP" sz="2000" dirty="0">
              <a:solidFill>
                <a:srgbClr val="FF0000"/>
              </a:solidFill>
            </a:endParaRPr>
          </a:p>
          <a:p>
            <a:pPr eaLnBrk="1" hangingPunct="1">
              <a:defRPr/>
            </a:pPr>
            <a:r>
              <a:rPr lang="ja-JP" altLang="en-US" sz="2000" dirty="0">
                <a:solidFill>
                  <a:srgbClr val="FF0000"/>
                </a:solidFill>
              </a:rPr>
              <a:t>　　　定期巡回ステーション稲毛</a:t>
            </a:r>
            <a:endParaRPr lang="en-US" altLang="ja-JP" sz="2000" dirty="0">
              <a:solidFill>
                <a:srgbClr val="FF0000"/>
              </a:solidFill>
            </a:endParaRPr>
          </a:p>
          <a:p>
            <a:pPr eaLnBrk="1" hangingPunct="1">
              <a:defRPr/>
            </a:pPr>
            <a:r>
              <a:rPr lang="ja-JP" altLang="en-US" sz="2000" dirty="0">
                <a:solidFill>
                  <a:srgbClr val="FF0000"/>
                </a:solidFill>
              </a:rPr>
              <a:t>　　　あかとんぼ稲毛（障害児デイ）</a:t>
            </a:r>
            <a:endParaRPr lang="en-US" altLang="ja-JP" sz="2000" dirty="0">
              <a:solidFill>
                <a:srgbClr val="FF0000"/>
              </a:solidFill>
            </a:endParaRPr>
          </a:p>
          <a:p>
            <a:pPr eaLnBrk="1" hangingPunct="1">
              <a:defRPr/>
            </a:pPr>
            <a:endParaRPr lang="en-US" altLang="ja-JP" sz="2000" dirty="0">
              <a:solidFill>
                <a:srgbClr val="FF0000"/>
              </a:solidFill>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0853" y="14625"/>
            <a:ext cx="1477116" cy="1234057"/>
          </a:xfrm>
          <a:prstGeom prst="rect">
            <a:avLst/>
          </a:prstGeom>
        </p:spPr>
      </p:pic>
      <p:pic>
        <p:nvPicPr>
          <p:cNvPr id="13" name="Picture 32" descr="C:\Documents and Settings\honbu04\デスクトップ\P7160005.jpg"/>
          <p:cNvPicPr>
            <a:picLocks noChangeAspect="1" noChangeArrowheads="1"/>
          </p:cNvPicPr>
          <p:nvPr/>
        </p:nvPicPr>
        <p:blipFill>
          <a:blip r:embed="rId4" cstate="print"/>
          <a:srcRect/>
          <a:stretch>
            <a:fillRect/>
          </a:stretch>
        </p:blipFill>
        <p:spPr bwMode="auto">
          <a:xfrm>
            <a:off x="1617109" y="2673975"/>
            <a:ext cx="4910940" cy="3347313"/>
          </a:xfrm>
          <a:prstGeom prst="rect">
            <a:avLst/>
          </a:prstGeom>
          <a:ln>
            <a:noFill/>
          </a:ln>
          <a:effectLst>
            <a:softEdge rad="112500"/>
          </a:effectLst>
        </p:spPr>
      </p:pic>
      <p:sp>
        <p:nvSpPr>
          <p:cNvPr id="3" name="テキスト ボックス 2"/>
          <p:cNvSpPr txBox="1"/>
          <p:nvPr/>
        </p:nvSpPr>
        <p:spPr>
          <a:xfrm>
            <a:off x="3392549" y="379316"/>
            <a:ext cx="5400600" cy="584775"/>
          </a:xfrm>
          <a:prstGeom prst="rect">
            <a:avLst/>
          </a:prstGeom>
          <a:noFill/>
        </p:spPr>
        <p:txBody>
          <a:bodyPr wrap="square" rtlCol="0">
            <a:spAutoFit/>
          </a:bodyPr>
          <a:lstStyle/>
          <a:p>
            <a:r>
              <a:rPr lang="ja-JP" altLang="en-US" sz="3200" dirty="0"/>
              <a:t>生活クラブ風の村いなげ</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正方形/長方形 5"/>
          <p:cNvSpPr>
            <a:spLocks noChangeArrowheads="1"/>
          </p:cNvSpPr>
          <p:nvPr/>
        </p:nvSpPr>
        <p:spPr bwMode="auto">
          <a:xfrm>
            <a:off x="2176986" y="4519702"/>
            <a:ext cx="7591422" cy="1862048"/>
          </a:xfrm>
          <a:prstGeom prst="rect">
            <a:avLst/>
          </a:prstGeom>
          <a:noFill/>
          <a:ln w="28575">
            <a:no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900113" indent="-900113">
              <a:spcBef>
                <a:spcPct val="0"/>
              </a:spcBef>
              <a:buNone/>
            </a:pPr>
            <a:r>
              <a:rPr lang="ja-JP" altLang="en-US" sz="2000" dirty="0">
                <a:latin typeface="Arial" panose="020B0604020202020204" pitchFamily="34" charset="0"/>
              </a:rPr>
              <a:t>介護や支援が必要な方のケアプランを作成する居宅介護支援事業所</a:t>
            </a:r>
            <a:endParaRPr lang="en-US" altLang="ja-JP" sz="2000" dirty="0">
              <a:latin typeface="Arial" panose="020B0604020202020204" pitchFamily="34" charset="0"/>
            </a:endParaRPr>
          </a:p>
          <a:p>
            <a:pPr>
              <a:spcBef>
                <a:spcPts val="600"/>
              </a:spcBef>
              <a:buNone/>
            </a:pPr>
            <a:r>
              <a:rPr lang="ja-JP" altLang="en-US" sz="2000" dirty="0">
                <a:latin typeface="Arial" panose="020B0604020202020204" pitchFamily="34" charset="0"/>
              </a:rPr>
              <a:t>　　　　　　ケアマネジャー　６名</a:t>
            </a:r>
            <a:endParaRPr lang="en-US" altLang="ja-JP" sz="2000" dirty="0">
              <a:latin typeface="Arial" panose="020B0604020202020204" pitchFamily="34" charset="0"/>
            </a:endParaRPr>
          </a:p>
          <a:p>
            <a:pPr>
              <a:spcBef>
                <a:spcPct val="0"/>
              </a:spcBef>
              <a:buFontTx/>
              <a:buNone/>
            </a:pPr>
            <a:r>
              <a:rPr lang="ja-JP" altLang="en-US" sz="2000" dirty="0">
                <a:latin typeface="Arial" panose="020B0604020202020204" pitchFamily="34" charset="0"/>
              </a:rPr>
              <a:t>　　　　　　ケアプラン数　　 約</a:t>
            </a:r>
            <a:r>
              <a:rPr lang="en-US" altLang="ja-JP" sz="2000" dirty="0">
                <a:latin typeface="Arial" panose="020B0604020202020204" pitchFamily="34" charset="0"/>
              </a:rPr>
              <a:t>200</a:t>
            </a:r>
            <a:r>
              <a:rPr lang="ja-JP" altLang="en-US" sz="2000" dirty="0">
                <a:latin typeface="Arial" panose="020B0604020202020204" pitchFamily="34" charset="0"/>
              </a:rPr>
              <a:t>件</a:t>
            </a:r>
            <a:r>
              <a:rPr lang="en-US" altLang="ja-JP" sz="2000" dirty="0">
                <a:latin typeface="Arial" panose="020B0604020202020204" pitchFamily="34" charset="0"/>
              </a:rPr>
              <a:t>/</a:t>
            </a:r>
            <a:r>
              <a:rPr lang="ja-JP" altLang="en-US" sz="2000" dirty="0">
                <a:latin typeface="Arial" panose="020B0604020202020204" pitchFamily="34" charset="0"/>
              </a:rPr>
              <a:t>月</a:t>
            </a:r>
            <a:endParaRPr lang="en-US" altLang="ja-JP" sz="2000" dirty="0">
              <a:latin typeface="Arial" panose="020B0604020202020204" pitchFamily="34" charset="0"/>
            </a:endParaRPr>
          </a:p>
          <a:p>
            <a:pPr>
              <a:spcBef>
                <a:spcPts val="600"/>
              </a:spcBef>
              <a:buNone/>
            </a:pPr>
            <a:r>
              <a:rPr lang="ja-JP" altLang="en-US" sz="2000" dirty="0">
                <a:latin typeface="Arial" panose="020B0604020202020204" pitchFamily="34" charset="0"/>
              </a:rPr>
              <a:t>サポートハウス入居者と地域住民を担当　</a:t>
            </a:r>
            <a:endParaRPr lang="en-US" altLang="ja-JP" sz="2000" dirty="0">
              <a:latin typeface="Arial" panose="020B0604020202020204" pitchFamily="34" charset="0"/>
            </a:endParaRPr>
          </a:p>
          <a:p>
            <a:pPr>
              <a:spcBef>
                <a:spcPts val="600"/>
              </a:spcBef>
              <a:buNone/>
            </a:pPr>
            <a:r>
              <a:rPr lang="ja-JP" altLang="en-US" sz="2000" dirty="0">
                <a:latin typeface="Arial" panose="020B0604020202020204" pitchFamily="34" charset="0"/>
              </a:rPr>
              <a:t>複数ケアマネジャーでの様々な視点によるプラン作成ができる</a:t>
            </a:r>
            <a:endParaRPr lang="en-US" altLang="ja-JP" sz="2000" dirty="0">
              <a:latin typeface="Arial" panose="020B0604020202020204" pitchFamily="34" charset="0"/>
            </a:endParaRPr>
          </a:p>
        </p:txBody>
      </p:sp>
      <p:sp>
        <p:nvSpPr>
          <p:cNvPr id="50179" name="正方形/長方形 4"/>
          <p:cNvSpPr>
            <a:spLocks noChangeArrowheads="1"/>
          </p:cNvSpPr>
          <p:nvPr/>
        </p:nvSpPr>
        <p:spPr bwMode="auto">
          <a:xfrm>
            <a:off x="2207568" y="3985900"/>
            <a:ext cx="3942030" cy="523220"/>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800" u="sng" dirty="0">
                <a:latin typeface="Arial" panose="020B0604020202020204" pitchFamily="34" charset="0"/>
              </a:rPr>
              <a:t>ケアプランセンター稲毛</a:t>
            </a:r>
            <a:endParaRPr lang="ja-JP" altLang="en-US" sz="2800" dirty="0">
              <a:latin typeface="Arial" panose="020B0604020202020204" pitchFamily="34" charset="0"/>
            </a:endParaRPr>
          </a:p>
        </p:txBody>
      </p:sp>
      <p:pic>
        <p:nvPicPr>
          <p:cNvPr id="50181" name="図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0898" y="4713802"/>
            <a:ext cx="1406106" cy="144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正方形/長方形 11"/>
          <p:cNvSpPr>
            <a:spLocks noChangeArrowheads="1"/>
          </p:cNvSpPr>
          <p:nvPr/>
        </p:nvSpPr>
        <p:spPr bwMode="auto">
          <a:xfrm>
            <a:off x="2207568" y="1556793"/>
            <a:ext cx="8064896" cy="2092881"/>
          </a:xfrm>
          <a:prstGeom prst="rect">
            <a:avLst/>
          </a:prstGeom>
          <a:noFill/>
          <a:ln w="28575">
            <a:no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dirty="0">
                <a:latin typeface="Arial" panose="020B0604020202020204" pitchFamily="34" charset="0"/>
              </a:rPr>
              <a:t>〇訪問介護：滞在型の介護サービス</a:t>
            </a:r>
            <a:endParaRPr lang="en-US" altLang="ja-JP" sz="2000" dirty="0">
              <a:latin typeface="Arial" panose="020B0604020202020204" pitchFamily="34" charset="0"/>
            </a:endParaRPr>
          </a:p>
          <a:p>
            <a:pPr>
              <a:spcBef>
                <a:spcPct val="0"/>
              </a:spcBef>
              <a:buFont typeface="Arial" panose="020B0604020202020204" pitchFamily="34" charset="0"/>
              <a:buNone/>
            </a:pPr>
            <a:r>
              <a:rPr lang="ja-JP" altLang="en-US" sz="2000" dirty="0">
                <a:latin typeface="Arial" panose="020B0604020202020204" pitchFamily="34" charset="0"/>
              </a:rPr>
              <a:t>入浴、排泄、食事の介助や洗濯など</a:t>
            </a:r>
            <a:endParaRPr lang="en-US" altLang="ja-JP" sz="2000" dirty="0">
              <a:latin typeface="Arial" panose="020B0604020202020204" pitchFamily="34" charset="0"/>
            </a:endParaRPr>
          </a:p>
          <a:p>
            <a:pPr>
              <a:spcBef>
                <a:spcPct val="0"/>
              </a:spcBef>
              <a:buFont typeface="Arial" panose="020B0604020202020204" pitchFamily="34" charset="0"/>
              <a:buNone/>
            </a:pPr>
            <a:endParaRPr lang="en-US" altLang="ja-JP" sz="2000" dirty="0">
              <a:latin typeface="Arial" panose="020B0604020202020204" pitchFamily="34" charset="0"/>
            </a:endParaRPr>
          </a:p>
          <a:p>
            <a:pPr>
              <a:spcBef>
                <a:spcPts val="600"/>
              </a:spcBef>
              <a:buNone/>
            </a:pPr>
            <a:r>
              <a:rPr lang="ja-JP" altLang="en-US" sz="2000" dirty="0">
                <a:latin typeface="Arial" panose="020B0604020202020204" pitchFamily="34" charset="0"/>
              </a:rPr>
              <a:t>〇定期巡回随時対応型訪問介護看護：看護と連携し定期訪問と随時対応型の介護</a:t>
            </a:r>
            <a:r>
              <a:rPr lang="ja-JP" altLang="en-US" sz="1600" dirty="0">
                <a:latin typeface="Arial" panose="020B0604020202020204" pitchFamily="34" charset="0"/>
              </a:rPr>
              <a:t>・</a:t>
            </a:r>
            <a:r>
              <a:rPr lang="ja-JP" altLang="en-US" sz="2000" dirty="0">
                <a:latin typeface="Arial" panose="020B0604020202020204" pitchFamily="34" charset="0"/>
              </a:rPr>
              <a:t>看護サービス</a:t>
            </a:r>
            <a:endParaRPr lang="en-US" altLang="ja-JP" sz="2000" dirty="0">
              <a:latin typeface="Arial" panose="020B0604020202020204" pitchFamily="34" charset="0"/>
            </a:endParaRPr>
          </a:p>
          <a:p>
            <a:pPr>
              <a:spcBef>
                <a:spcPts val="600"/>
              </a:spcBef>
              <a:buNone/>
            </a:pPr>
            <a:r>
              <a:rPr lang="ja-JP" altLang="en-US" sz="2000" dirty="0">
                <a:latin typeface="Arial" panose="020B0604020202020204" pitchFamily="34" charset="0"/>
              </a:rPr>
              <a:t>状態に合わせて最期まで自宅で暮らせるよう２４時間３６５日体制で対応</a:t>
            </a:r>
            <a:endParaRPr lang="en-US" altLang="ja-JP" sz="2000" dirty="0">
              <a:latin typeface="Arial" panose="020B0604020202020204" pitchFamily="34" charset="0"/>
            </a:endParaRPr>
          </a:p>
        </p:txBody>
      </p:sp>
      <p:sp>
        <p:nvSpPr>
          <p:cNvPr id="50185" name="正方形/長方形 10"/>
          <p:cNvSpPr>
            <a:spLocks noChangeArrowheads="1"/>
          </p:cNvSpPr>
          <p:nvPr/>
        </p:nvSpPr>
        <p:spPr bwMode="auto">
          <a:xfrm>
            <a:off x="2387253" y="1114873"/>
            <a:ext cx="6306508" cy="523220"/>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u="sng" dirty="0">
                <a:latin typeface="Arial" panose="020B0604020202020204" pitchFamily="34" charset="0"/>
              </a:rPr>
              <a:t>訪問介護・定期巡回ステーション稲毛</a:t>
            </a:r>
            <a:endParaRPr lang="ja-JP" altLang="en-US" sz="2800" dirty="0">
              <a:latin typeface="Arial" panose="020B0604020202020204" pitchFamily="34" charset="0"/>
            </a:endParaRPr>
          </a:p>
        </p:txBody>
      </p:sp>
      <p:pic>
        <p:nvPicPr>
          <p:cNvPr id="50187" name="図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72265" y="1171397"/>
            <a:ext cx="1058457" cy="109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正方形/長方形 1"/>
          <p:cNvSpPr>
            <a:spLocks noChangeArrowheads="1"/>
          </p:cNvSpPr>
          <p:nvPr/>
        </p:nvSpPr>
        <p:spPr bwMode="auto">
          <a:xfrm>
            <a:off x="3035598" y="383905"/>
            <a:ext cx="6357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dirty="0">
                <a:latin typeface="Arial" panose="020B0604020202020204" pitchFamily="34" charset="0"/>
              </a:rPr>
              <a:t>１階　</a:t>
            </a:r>
            <a:r>
              <a:rPr lang="ja-JP" altLang="en-US" u="sng" dirty="0">
                <a:effectLst>
                  <a:outerShdw blurRad="38100" dist="38100" dir="2700000" algn="tl">
                    <a:srgbClr val="000000">
                      <a:alpha val="43137"/>
                    </a:srgbClr>
                  </a:outerShdw>
                </a:effectLst>
                <a:latin typeface="Arial" panose="020B0604020202020204" pitchFamily="34" charset="0"/>
              </a:rPr>
              <a:t>生活クラブ風の村いなげ</a:t>
            </a:r>
          </a:p>
        </p:txBody>
      </p:sp>
      <p:sp>
        <p:nvSpPr>
          <p:cNvPr id="9" name="スライド番号プレースホルダー 3">
            <a:extLst>
              <a:ext uri="{FF2B5EF4-FFF2-40B4-BE49-F238E27FC236}">
                <a16:creationId xmlns:a16="http://schemas.microsoft.com/office/drawing/2014/main" id="{772CE9EC-7C9C-3815-E750-505B7AE5948E}"/>
              </a:ext>
            </a:extLst>
          </p:cNvPr>
          <p:cNvSpPr>
            <a:spLocks noGrp="1" noChangeArrowheads="1"/>
          </p:cNvSpPr>
          <p:nvPr>
            <p:ph type="sldNum" sz="quarter" idx="12"/>
          </p:nvPr>
        </p:nvSpPr>
        <p:spPr bwMode="auto">
          <a:xfrm>
            <a:off x="9768409" y="6381751"/>
            <a:ext cx="428105" cy="339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dirty="0">
                <a:solidFill>
                  <a:srgbClr val="898989"/>
                </a:solidFill>
                <a:latin typeface="Arial" panose="020B0604020202020204" pitchFamily="34" charset="0"/>
              </a:rPr>
              <a:t>22</a:t>
            </a:r>
            <a:endParaRPr lang="ja-JP" altLang="en-US" sz="1200" dirty="0">
              <a:solidFill>
                <a:srgbClr val="898989"/>
              </a:solidFill>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タイトル 1"/>
          <p:cNvSpPr>
            <a:spLocks noGrp="1"/>
          </p:cNvSpPr>
          <p:nvPr>
            <p:ph type="title"/>
          </p:nvPr>
        </p:nvSpPr>
        <p:spPr>
          <a:xfrm>
            <a:off x="1631950" y="44450"/>
            <a:ext cx="8229600" cy="1143000"/>
          </a:xfrm>
        </p:spPr>
        <p:txBody>
          <a:bodyPr/>
          <a:lstStyle/>
          <a:p>
            <a:r>
              <a:rPr lang="ja-JP" altLang="en-US" sz="3600" dirty="0"/>
              <a:t>１階　　</a:t>
            </a:r>
            <a:r>
              <a:rPr lang="ja-JP" altLang="en-US" sz="3600" u="sng" dirty="0"/>
              <a:t>デイサービスセンター稲毛</a:t>
            </a:r>
          </a:p>
        </p:txBody>
      </p:sp>
      <p:sp>
        <p:nvSpPr>
          <p:cNvPr id="46084" name="コンテンツ プレースホルダー 2"/>
          <p:cNvSpPr>
            <a:spLocks noGrp="1"/>
          </p:cNvSpPr>
          <p:nvPr>
            <p:ph idx="1"/>
          </p:nvPr>
        </p:nvSpPr>
        <p:spPr>
          <a:xfrm>
            <a:off x="2224088" y="976314"/>
            <a:ext cx="7986712" cy="1876425"/>
          </a:xfrm>
          <a:solidFill>
            <a:srgbClr val="FFFFFF"/>
          </a:solidFill>
          <a:ln>
            <a:solidFill>
              <a:schemeClr val="bg1"/>
            </a:solidFill>
            <a:miter lim="800000"/>
            <a:headEnd/>
            <a:tailEnd/>
          </a:ln>
        </p:spPr>
        <p:txBody>
          <a:bodyPr>
            <a:normAutofit fontScale="92500" lnSpcReduction="20000"/>
          </a:bodyPr>
          <a:lstStyle/>
          <a:p>
            <a:pPr marL="0" indent="0">
              <a:buNone/>
            </a:pPr>
            <a:r>
              <a:rPr lang="ja-JP" altLang="en-US" sz="2400" dirty="0"/>
              <a:t>機能訓練と食事や入浴サービス等の他様々な活動を通して</a:t>
            </a:r>
            <a:endParaRPr lang="en-US" altLang="ja-JP" sz="2400" dirty="0"/>
          </a:p>
          <a:p>
            <a:pPr marL="0" indent="0">
              <a:buNone/>
            </a:pPr>
            <a:r>
              <a:rPr lang="ja-JP" altLang="en-US" sz="2400" dirty="0"/>
              <a:t>ご自宅で暮らし続けられるよう支援する通所介護事業</a:t>
            </a:r>
            <a:endParaRPr lang="en-US" altLang="ja-JP" sz="2400" dirty="0"/>
          </a:p>
          <a:p>
            <a:pPr marL="0" indent="0">
              <a:buNone/>
            </a:pPr>
            <a:r>
              <a:rPr lang="en-US" altLang="ja-JP" sz="1400" dirty="0">
                <a:solidFill>
                  <a:srgbClr val="002060"/>
                </a:solidFill>
              </a:rPr>
              <a:t> </a:t>
            </a:r>
            <a:endParaRPr lang="ja-JP" altLang="en-US" sz="1100" dirty="0">
              <a:solidFill>
                <a:srgbClr val="002060"/>
              </a:solidFill>
            </a:endParaRPr>
          </a:p>
          <a:p>
            <a:pPr marL="0" indent="0">
              <a:buNone/>
            </a:pPr>
            <a:r>
              <a:rPr lang="ja-JP" altLang="en-US" sz="2000" dirty="0"/>
              <a:t>       ・月曜日から土曜日営業　・９時～１６時半</a:t>
            </a:r>
            <a:endParaRPr lang="en-US" altLang="ja-JP" sz="2000" dirty="0"/>
          </a:p>
          <a:p>
            <a:pPr marL="0" indent="0">
              <a:buNone/>
            </a:pPr>
            <a:r>
              <a:rPr lang="ja-JP" altLang="en-US" sz="2000" dirty="0"/>
              <a:t>       ・定員３０名　・要支援１～要介護５までのご利用者</a:t>
            </a:r>
            <a:endParaRPr lang="en-US" altLang="ja-JP" sz="2000" dirty="0"/>
          </a:p>
        </p:txBody>
      </p:sp>
      <p:sp>
        <p:nvSpPr>
          <p:cNvPr id="7" name="スライド番号プレースホルダー 3">
            <a:extLst>
              <a:ext uri="{FF2B5EF4-FFF2-40B4-BE49-F238E27FC236}">
                <a16:creationId xmlns:a16="http://schemas.microsoft.com/office/drawing/2014/main" id="{92E37D07-FDF0-32BB-A3C6-6134C98BEF3E}"/>
              </a:ext>
            </a:extLst>
          </p:cNvPr>
          <p:cNvSpPr>
            <a:spLocks noGrp="1" noChangeArrowheads="1"/>
          </p:cNvSpPr>
          <p:nvPr>
            <p:ph type="sldNum" sz="quarter" idx="12"/>
          </p:nvPr>
        </p:nvSpPr>
        <p:spPr bwMode="auto">
          <a:xfrm>
            <a:off x="9768409" y="6381751"/>
            <a:ext cx="428105" cy="339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dirty="0">
                <a:solidFill>
                  <a:srgbClr val="898989"/>
                </a:solidFill>
                <a:latin typeface="Arial" panose="020B0604020202020204" pitchFamily="34" charset="0"/>
              </a:rPr>
              <a:t>23</a:t>
            </a:r>
            <a:endParaRPr lang="ja-JP" altLang="en-US" sz="1200" dirty="0">
              <a:solidFill>
                <a:srgbClr val="898989"/>
              </a:solidFill>
              <a:latin typeface="Arial" panose="020B0604020202020204" pitchFamily="34" charset="0"/>
            </a:endParaRPr>
          </a:p>
        </p:txBody>
      </p:sp>
      <p:pic>
        <p:nvPicPr>
          <p:cNvPr id="4" name="図 3">
            <a:extLst>
              <a:ext uri="{FF2B5EF4-FFF2-40B4-BE49-F238E27FC236}">
                <a16:creationId xmlns:a16="http://schemas.microsoft.com/office/drawing/2014/main" id="{1E5E5CB7-FCA1-D8FD-59BC-9DEA688788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0" t="10913" r="3527" b="15639"/>
          <a:stretch/>
        </p:blipFill>
        <p:spPr>
          <a:xfrm>
            <a:off x="6898211" y="4204236"/>
            <a:ext cx="3045275" cy="2016225"/>
          </a:xfrm>
          <a:prstGeom prst="rect">
            <a:avLst/>
          </a:prstGeom>
        </p:spPr>
      </p:pic>
      <p:pic>
        <p:nvPicPr>
          <p:cNvPr id="6" name="図 5">
            <a:extLst>
              <a:ext uri="{FF2B5EF4-FFF2-40B4-BE49-F238E27FC236}">
                <a16:creationId xmlns:a16="http://schemas.microsoft.com/office/drawing/2014/main" id="{7A4BCB64-D98C-3E0C-5EA1-8B8B5F69922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4088" y="3057433"/>
            <a:ext cx="4211960" cy="3158970"/>
          </a:xfrm>
          <a:prstGeom prst="rect">
            <a:avLst/>
          </a:prstGeom>
        </p:spPr>
      </p:pic>
      <p:pic>
        <p:nvPicPr>
          <p:cNvPr id="3" name="図 2">
            <a:extLst>
              <a:ext uri="{FF2B5EF4-FFF2-40B4-BE49-F238E27FC236}">
                <a16:creationId xmlns:a16="http://schemas.microsoft.com/office/drawing/2014/main" id="{6C2A0338-8204-B97B-5782-0AA4EE9B58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342" t="8965" r="16808" b="19969"/>
          <a:stretch/>
        </p:blipFill>
        <p:spPr>
          <a:xfrm>
            <a:off x="8123503" y="2275116"/>
            <a:ext cx="2318379" cy="1848475"/>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タイトル 1"/>
          <p:cNvSpPr>
            <a:spLocks noGrp="1"/>
          </p:cNvSpPr>
          <p:nvPr>
            <p:ph type="title"/>
          </p:nvPr>
        </p:nvSpPr>
        <p:spPr>
          <a:xfrm>
            <a:off x="1754188" y="65088"/>
            <a:ext cx="8589962" cy="838200"/>
          </a:xfrm>
        </p:spPr>
        <p:txBody>
          <a:bodyPr/>
          <a:lstStyle/>
          <a:p>
            <a:r>
              <a:rPr lang="ja-JP" altLang="en-US" sz="3200" dirty="0"/>
              <a:t>１階</a:t>
            </a:r>
            <a:r>
              <a:rPr lang="ja-JP" altLang="en-US" sz="3600" dirty="0"/>
              <a:t>　</a:t>
            </a:r>
            <a:r>
              <a:rPr lang="ja-JP" altLang="en-US" sz="2400" u="sng" dirty="0"/>
              <a:t>　</a:t>
            </a:r>
            <a:r>
              <a:rPr lang="ja-JP" altLang="en-US" sz="3200" u="sng" dirty="0" err="1"/>
              <a:t>あか</a:t>
            </a:r>
            <a:r>
              <a:rPr lang="ja-JP" altLang="en-US" sz="3200" u="sng" dirty="0"/>
              <a:t>とんぼ稲毛</a:t>
            </a:r>
            <a:endParaRPr lang="ja-JP" altLang="en-US" sz="3600" u="sng" dirty="0"/>
          </a:p>
        </p:txBody>
      </p:sp>
      <p:sp>
        <p:nvSpPr>
          <p:cNvPr id="48132" name="コンテンツ プレースホルダー 2"/>
          <p:cNvSpPr>
            <a:spLocks noGrp="1"/>
          </p:cNvSpPr>
          <p:nvPr>
            <p:ph idx="1"/>
          </p:nvPr>
        </p:nvSpPr>
        <p:spPr>
          <a:xfrm>
            <a:off x="1804301" y="966520"/>
            <a:ext cx="8493125" cy="2606675"/>
          </a:xfrm>
        </p:spPr>
        <p:txBody>
          <a:bodyPr>
            <a:normAutofit/>
          </a:bodyPr>
          <a:lstStyle/>
          <a:p>
            <a:pPr marL="0" indent="0">
              <a:buNone/>
            </a:pPr>
            <a:r>
              <a:rPr lang="ja-JP" altLang="en-US" sz="2400" dirty="0"/>
              <a:t>障がいのあるお子さんを学校終了後預かり、食事や日中活動を支援する放課後等デイサービス事業</a:t>
            </a:r>
            <a:endParaRPr lang="en-US" altLang="ja-JP" sz="2400" dirty="0"/>
          </a:p>
          <a:p>
            <a:pPr marL="0" indent="0">
              <a:spcBef>
                <a:spcPct val="0"/>
              </a:spcBef>
              <a:buNone/>
            </a:pPr>
            <a:endParaRPr lang="ja-JP" altLang="en-US" sz="2000" dirty="0"/>
          </a:p>
          <a:p>
            <a:pPr marL="0" indent="0">
              <a:spcBef>
                <a:spcPct val="0"/>
              </a:spcBef>
              <a:buNone/>
            </a:pPr>
            <a:r>
              <a:rPr lang="ja-JP" altLang="en-US" sz="2000" dirty="0"/>
              <a:t>・定員</a:t>
            </a:r>
            <a:r>
              <a:rPr lang="en-US" altLang="ja-JP" sz="2000" dirty="0"/>
              <a:t>10</a:t>
            </a:r>
            <a:r>
              <a:rPr lang="ja-JP" altLang="en-US" sz="2000" dirty="0"/>
              <a:t>名。身体障がいや知的障がいのある小中高生が放課後や土日長期休みに通うデイサービス</a:t>
            </a:r>
          </a:p>
          <a:p>
            <a:pPr marL="0" indent="0">
              <a:spcBef>
                <a:spcPct val="0"/>
              </a:spcBef>
              <a:buNone/>
            </a:pPr>
            <a:r>
              <a:rPr lang="ja-JP" altLang="en-US" sz="2000" dirty="0"/>
              <a:t>・音楽を用いた活動や体を動かす活動などを行っている　</a:t>
            </a:r>
            <a:endParaRPr lang="en-US" altLang="ja-JP" sz="2000" dirty="0"/>
          </a:p>
          <a:p>
            <a:pPr marL="0" indent="0">
              <a:buNone/>
            </a:pPr>
            <a:r>
              <a:rPr lang="ja-JP" altLang="en-US" sz="2000" dirty="0"/>
              <a:t>・複合施設の中に位置しているため、</a:t>
            </a:r>
            <a:r>
              <a:rPr lang="en-US" altLang="ja-JP" sz="2000" dirty="0"/>
              <a:t> </a:t>
            </a:r>
            <a:r>
              <a:rPr lang="ja-JP" altLang="en-US" sz="2000" dirty="0"/>
              <a:t>幅広い世代との交流がもてる</a:t>
            </a:r>
            <a:endParaRPr lang="en-US" altLang="ja-JP" sz="2000" dirty="0"/>
          </a:p>
        </p:txBody>
      </p:sp>
      <p:sp>
        <p:nvSpPr>
          <p:cNvPr id="48130" name="スライド番号プレースホルダー 3"/>
          <p:cNvSpPr>
            <a:spLocks noGrp="1" noChangeArrowheads="1"/>
          </p:cNvSpPr>
          <p:nvPr>
            <p:ph type="sldNum" sz="quarter" idx="12"/>
          </p:nvPr>
        </p:nvSpPr>
        <p:spPr bwMode="auto">
          <a:xfrm>
            <a:off x="9768409" y="6381751"/>
            <a:ext cx="428105" cy="339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dirty="0">
                <a:solidFill>
                  <a:srgbClr val="898989"/>
                </a:solidFill>
                <a:latin typeface="Arial" panose="020B0604020202020204" pitchFamily="34" charset="0"/>
              </a:rPr>
              <a:t>24</a:t>
            </a:r>
            <a:endParaRPr lang="ja-JP" altLang="en-US" sz="1200" dirty="0">
              <a:solidFill>
                <a:srgbClr val="898989"/>
              </a:solidFill>
              <a:latin typeface="Arial" panose="020B0604020202020204" pitchFamily="34" charset="0"/>
            </a:endParaRPr>
          </a:p>
        </p:txBody>
      </p:sp>
      <p:pic>
        <p:nvPicPr>
          <p:cNvPr id="3" name="図 2">
            <a:extLst>
              <a:ext uri="{FF2B5EF4-FFF2-40B4-BE49-F238E27FC236}">
                <a16:creationId xmlns:a16="http://schemas.microsoft.com/office/drawing/2014/main" id="{994BB3CE-7C8A-DE5E-A1B4-D474C6139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423" y="3468107"/>
            <a:ext cx="4091947" cy="3068960"/>
          </a:xfrm>
          <a:prstGeom prst="rect">
            <a:avLst/>
          </a:prstGeom>
        </p:spPr>
      </p:pic>
      <p:pic>
        <p:nvPicPr>
          <p:cNvPr id="5" name="図 4">
            <a:extLst>
              <a:ext uri="{FF2B5EF4-FFF2-40B4-BE49-F238E27FC236}">
                <a16:creationId xmlns:a16="http://schemas.microsoft.com/office/drawing/2014/main" id="{2ED140D4-3005-772E-0DCB-F554DB6A19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63" t="861" r="23226" b="1"/>
          <a:stretch/>
        </p:blipFill>
        <p:spPr>
          <a:xfrm>
            <a:off x="6304634" y="3468107"/>
            <a:ext cx="3773015" cy="30689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1775520" y="3502658"/>
            <a:ext cx="8711952" cy="1022573"/>
          </a:xfrm>
        </p:spPr>
        <p:txBody>
          <a:bodyPr>
            <a:normAutofit fontScale="90000"/>
          </a:bodyPr>
          <a:lstStyle/>
          <a:p>
            <a:r>
              <a:rPr lang="ja-JP" altLang="en-US" sz="3200" dirty="0"/>
              <a:t>　</a:t>
            </a:r>
            <a:r>
              <a:rPr lang="ja-JP" altLang="en-US" sz="3200" u="sng" dirty="0"/>
              <a:t>看護多機能ハウスいなげ</a:t>
            </a:r>
            <a:r>
              <a:rPr lang="ja-JP" altLang="en-US" sz="2800" dirty="0">
                <a:solidFill>
                  <a:srgbClr val="002060"/>
                </a:solidFill>
              </a:rPr>
              <a:t>（</a:t>
            </a:r>
            <a:r>
              <a:rPr lang="ja-JP" altLang="en-US" sz="2000" dirty="0">
                <a:solidFill>
                  <a:srgbClr val="002060"/>
                </a:solidFill>
              </a:rPr>
              <a:t>看護小規模多機能型居宅介護）</a:t>
            </a:r>
            <a:br>
              <a:rPr lang="en-US" altLang="ja-JP" sz="2800" dirty="0">
                <a:solidFill>
                  <a:srgbClr val="002060"/>
                </a:solidFill>
              </a:rPr>
            </a:br>
            <a:endParaRPr lang="ja-JP" altLang="en-US" sz="3200" u="sng" dirty="0"/>
          </a:p>
        </p:txBody>
      </p:sp>
      <p:sp>
        <p:nvSpPr>
          <p:cNvPr id="9" name="スライド番号プレースホルダー 3">
            <a:extLst>
              <a:ext uri="{FF2B5EF4-FFF2-40B4-BE49-F238E27FC236}">
                <a16:creationId xmlns:a16="http://schemas.microsoft.com/office/drawing/2014/main" id="{6E40D8D8-B30B-BC27-AD5F-EF8148BF906D}"/>
              </a:ext>
            </a:extLst>
          </p:cNvPr>
          <p:cNvSpPr>
            <a:spLocks noGrp="1" noChangeArrowheads="1"/>
          </p:cNvSpPr>
          <p:nvPr>
            <p:ph type="sldNum" sz="quarter" idx="12"/>
          </p:nvPr>
        </p:nvSpPr>
        <p:spPr bwMode="auto">
          <a:xfrm>
            <a:off x="9912425" y="6381751"/>
            <a:ext cx="428105" cy="339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dirty="0">
                <a:solidFill>
                  <a:srgbClr val="898989"/>
                </a:solidFill>
                <a:latin typeface="Arial" panose="020B0604020202020204" pitchFamily="34" charset="0"/>
              </a:rPr>
              <a:t>25</a:t>
            </a:r>
            <a:endParaRPr lang="ja-JP" altLang="en-US" sz="1200" dirty="0">
              <a:solidFill>
                <a:srgbClr val="898989"/>
              </a:solidFill>
              <a:latin typeface="Arial" panose="020B0604020202020204" pitchFamily="34" charset="0"/>
            </a:endParaRPr>
          </a:p>
        </p:txBody>
      </p:sp>
      <p:sp>
        <p:nvSpPr>
          <p:cNvPr id="4" name="テキスト ボックス 3">
            <a:extLst>
              <a:ext uri="{FF2B5EF4-FFF2-40B4-BE49-F238E27FC236}">
                <a16:creationId xmlns:a16="http://schemas.microsoft.com/office/drawing/2014/main" id="{C6AD2A22-3F77-421C-A1E5-B2276C26A5B8}"/>
              </a:ext>
            </a:extLst>
          </p:cNvPr>
          <p:cNvSpPr txBox="1"/>
          <p:nvPr/>
        </p:nvSpPr>
        <p:spPr>
          <a:xfrm>
            <a:off x="1704528" y="4525231"/>
            <a:ext cx="4620046" cy="1323439"/>
          </a:xfrm>
          <a:prstGeom prst="rect">
            <a:avLst/>
          </a:prstGeom>
          <a:noFill/>
        </p:spPr>
        <p:txBody>
          <a:bodyPr wrap="square" rtlCol="0">
            <a:spAutoFit/>
          </a:bodyPr>
          <a:lstStyle/>
          <a:p>
            <a:r>
              <a:rPr lang="ja-JP" altLang="en-US" sz="2000" dirty="0"/>
              <a:t>　医療ニーズのある登録者に対し、通い・泊り・訪問の</a:t>
            </a:r>
            <a:r>
              <a:rPr lang="en-US" altLang="ja-JP" sz="2000" dirty="0"/>
              <a:t>3</a:t>
            </a:r>
            <a:r>
              <a:rPr lang="ja-JP" altLang="en-US" sz="2000" dirty="0"/>
              <a:t>つのサービスを柔軟に組み合わせることができる多機能型サービス</a:t>
            </a:r>
            <a:endParaRPr lang="en-US" altLang="ja-JP" sz="2000" dirty="0"/>
          </a:p>
        </p:txBody>
      </p:sp>
      <p:sp>
        <p:nvSpPr>
          <p:cNvPr id="12" name="正方形/長方形 8">
            <a:extLst>
              <a:ext uri="{FF2B5EF4-FFF2-40B4-BE49-F238E27FC236}">
                <a16:creationId xmlns:a16="http://schemas.microsoft.com/office/drawing/2014/main" id="{9C767E38-B95E-449B-9261-309763F4BDEA}"/>
              </a:ext>
            </a:extLst>
          </p:cNvPr>
          <p:cNvSpPr>
            <a:spLocks noChangeArrowheads="1"/>
          </p:cNvSpPr>
          <p:nvPr/>
        </p:nvSpPr>
        <p:spPr bwMode="auto">
          <a:xfrm>
            <a:off x="1559496" y="1197599"/>
            <a:ext cx="5544616" cy="1631216"/>
          </a:xfrm>
          <a:prstGeom prst="rect">
            <a:avLst/>
          </a:prstGeom>
          <a:noFill/>
          <a:ln w="28575">
            <a:no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2000" dirty="0">
                <a:latin typeface="Arial" panose="020B0604020202020204" pitchFamily="34" charset="0"/>
              </a:rPr>
              <a:t>利用者の在宅生活継続のための訪問看護事業</a:t>
            </a:r>
            <a:endParaRPr lang="en-US" altLang="ja-JP" sz="2000" dirty="0">
              <a:latin typeface="Arial" panose="020B0604020202020204" pitchFamily="34" charset="0"/>
            </a:endParaRPr>
          </a:p>
          <a:p>
            <a:pPr>
              <a:spcBef>
                <a:spcPct val="0"/>
              </a:spcBef>
              <a:buFont typeface="Arial" panose="020B0604020202020204" pitchFamily="34" charset="0"/>
              <a:buNone/>
            </a:pPr>
            <a:r>
              <a:rPr lang="ja-JP" altLang="en-US" sz="2000" dirty="0">
                <a:latin typeface="Arial" panose="020B0604020202020204" pitchFamily="34" charset="0"/>
              </a:rPr>
              <a:t>看護多機能ハウスと一体的に運営</a:t>
            </a:r>
            <a:endParaRPr lang="en-US" altLang="ja-JP" sz="2000" dirty="0">
              <a:latin typeface="Arial" panose="020B0604020202020204" pitchFamily="34" charset="0"/>
            </a:endParaRPr>
          </a:p>
          <a:p>
            <a:pPr>
              <a:spcBef>
                <a:spcPct val="0"/>
              </a:spcBef>
              <a:buFont typeface="Arial" panose="020B0604020202020204" pitchFamily="34" charset="0"/>
              <a:buNone/>
            </a:pPr>
            <a:r>
              <a:rPr lang="en-US" altLang="ja-JP" sz="2000" dirty="0">
                <a:latin typeface="Arial" panose="020B0604020202020204" pitchFamily="34" charset="0"/>
              </a:rPr>
              <a:t>24</a:t>
            </a:r>
            <a:r>
              <a:rPr lang="ja-JP" altLang="en-US" sz="2000" dirty="0">
                <a:latin typeface="Arial" panose="020B0604020202020204" pitchFamily="34" charset="0"/>
              </a:rPr>
              <a:t>時間</a:t>
            </a:r>
            <a:r>
              <a:rPr lang="en-US" altLang="ja-JP" sz="2000" dirty="0">
                <a:latin typeface="Arial" panose="020B0604020202020204" pitchFamily="34" charset="0"/>
              </a:rPr>
              <a:t>365</a:t>
            </a:r>
            <a:r>
              <a:rPr lang="ja-JP" altLang="en-US" sz="2000" dirty="0">
                <a:latin typeface="Arial" panose="020B0604020202020204" pitchFamily="34" charset="0"/>
              </a:rPr>
              <a:t>日体制で看護サービスを提供健康　　管理や処置、医師とのやりとりなどを行い、様々な時期の在宅生活を支える</a:t>
            </a:r>
            <a:endParaRPr lang="en-US" altLang="ja-JP" sz="2000" dirty="0">
              <a:latin typeface="Arial" panose="020B0604020202020204" pitchFamily="34" charset="0"/>
            </a:endParaRPr>
          </a:p>
        </p:txBody>
      </p:sp>
      <p:sp>
        <p:nvSpPr>
          <p:cNvPr id="14" name="正方形/長方形 4">
            <a:extLst>
              <a:ext uri="{FF2B5EF4-FFF2-40B4-BE49-F238E27FC236}">
                <a16:creationId xmlns:a16="http://schemas.microsoft.com/office/drawing/2014/main" id="{127791E7-424B-46FE-A31C-F8EC252DAF8E}"/>
              </a:ext>
            </a:extLst>
          </p:cNvPr>
          <p:cNvSpPr>
            <a:spLocks noChangeArrowheads="1"/>
          </p:cNvSpPr>
          <p:nvPr/>
        </p:nvSpPr>
        <p:spPr bwMode="auto">
          <a:xfrm>
            <a:off x="1343472" y="300513"/>
            <a:ext cx="6408712" cy="584775"/>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dirty="0"/>
              <a:t>２階　</a:t>
            </a:r>
            <a:r>
              <a:rPr lang="ja-JP" altLang="en-US" u="sng" dirty="0">
                <a:latin typeface="Arial" panose="020B0604020202020204" pitchFamily="34" charset="0"/>
              </a:rPr>
              <a:t>訪問看護ステーション稲毛</a:t>
            </a:r>
            <a:endParaRPr lang="ja-JP" altLang="en-US" dirty="0">
              <a:latin typeface="Arial" panose="020B0604020202020204" pitchFamily="34" charset="0"/>
            </a:endParaRPr>
          </a:p>
        </p:txBody>
      </p:sp>
      <p:pic>
        <p:nvPicPr>
          <p:cNvPr id="7" name="図 6">
            <a:extLst>
              <a:ext uri="{FF2B5EF4-FFF2-40B4-BE49-F238E27FC236}">
                <a16:creationId xmlns:a16="http://schemas.microsoft.com/office/drawing/2014/main" id="{E9F8DBBF-C27A-41EA-8210-04A4E2831C5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1" r="7240" b="1135"/>
          <a:stretch/>
        </p:blipFill>
        <p:spPr>
          <a:xfrm>
            <a:off x="6858620" y="4093177"/>
            <a:ext cx="3065338" cy="2450305"/>
          </a:xfrm>
          <a:prstGeom prst="rect">
            <a:avLst/>
          </a:prstGeom>
        </p:spPr>
      </p:pic>
      <p:pic>
        <p:nvPicPr>
          <p:cNvPr id="3" name="図 2">
            <a:extLst>
              <a:ext uri="{FF2B5EF4-FFF2-40B4-BE49-F238E27FC236}">
                <a16:creationId xmlns:a16="http://schemas.microsoft.com/office/drawing/2014/main" id="{7580073B-2891-7FEF-0731-1A00A2E727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25" t="27951" r="1177" b="1991"/>
          <a:stretch/>
        </p:blipFill>
        <p:spPr>
          <a:xfrm>
            <a:off x="7011490" y="1124745"/>
            <a:ext cx="3475983" cy="1932755"/>
          </a:xfrm>
          <a:prstGeom prst="rect">
            <a:avLst/>
          </a:prstGeom>
        </p:spPr>
      </p:pic>
    </p:spTree>
    <p:extLst>
      <p:ext uri="{BB962C8B-B14F-4D97-AF65-F5344CB8AC3E}">
        <p14:creationId xmlns:p14="http://schemas.microsoft.com/office/powerpoint/2010/main" val="183876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1524001" y="0"/>
            <a:ext cx="5688013" cy="927100"/>
          </a:xfrm>
        </p:spPr>
        <p:txBody>
          <a:bodyPr>
            <a:normAutofit fontScale="90000"/>
          </a:bodyPr>
          <a:lstStyle/>
          <a:p>
            <a:r>
              <a:rPr lang="ja-JP" altLang="en-US" sz="3200" dirty="0"/>
              <a:t>２階　</a:t>
            </a:r>
            <a:r>
              <a:rPr lang="ja-JP" altLang="en-US" sz="3200" u="sng" dirty="0"/>
              <a:t>看護多機能ハウスいなげ</a:t>
            </a:r>
          </a:p>
        </p:txBody>
      </p:sp>
      <p:sp>
        <p:nvSpPr>
          <p:cNvPr id="11" name="スライド番号プレースホルダー 3">
            <a:extLst>
              <a:ext uri="{FF2B5EF4-FFF2-40B4-BE49-F238E27FC236}">
                <a16:creationId xmlns:a16="http://schemas.microsoft.com/office/drawing/2014/main" id="{0D150016-80F7-8A9D-94A4-DE7A389E6F3C}"/>
              </a:ext>
            </a:extLst>
          </p:cNvPr>
          <p:cNvSpPr>
            <a:spLocks noGrp="1" noChangeArrowheads="1"/>
          </p:cNvSpPr>
          <p:nvPr>
            <p:ph type="sldNum" sz="quarter" idx="12"/>
          </p:nvPr>
        </p:nvSpPr>
        <p:spPr bwMode="auto">
          <a:xfrm>
            <a:off x="9768409" y="6381751"/>
            <a:ext cx="428105" cy="339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dirty="0">
                <a:solidFill>
                  <a:srgbClr val="898989"/>
                </a:solidFill>
                <a:latin typeface="Arial" panose="020B0604020202020204" pitchFamily="34" charset="0"/>
              </a:rPr>
              <a:t>26</a:t>
            </a:r>
            <a:endParaRPr lang="ja-JP" altLang="en-US" sz="1200" dirty="0">
              <a:solidFill>
                <a:srgbClr val="898989"/>
              </a:solidFill>
              <a:latin typeface="Arial" panose="020B0604020202020204" pitchFamily="34" charset="0"/>
            </a:endParaRPr>
          </a:p>
        </p:txBody>
      </p:sp>
      <p:sp>
        <p:nvSpPr>
          <p:cNvPr id="10" name="コンテンツ プレースホルダー 2">
            <a:extLst>
              <a:ext uri="{FF2B5EF4-FFF2-40B4-BE49-F238E27FC236}">
                <a16:creationId xmlns:a16="http://schemas.microsoft.com/office/drawing/2014/main" id="{C388DB54-B095-4F88-8861-8A15A5CCDDF4}"/>
              </a:ext>
            </a:extLst>
          </p:cNvPr>
          <p:cNvSpPr txBox="1">
            <a:spLocks/>
          </p:cNvSpPr>
          <p:nvPr/>
        </p:nvSpPr>
        <p:spPr bwMode="auto">
          <a:xfrm>
            <a:off x="7227152" y="269366"/>
            <a:ext cx="1667718" cy="38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en-US" altLang="ja-JP" sz="1800" dirty="0"/>
              <a:t>2021/8/1 </a:t>
            </a:r>
            <a:r>
              <a:rPr lang="ja-JP" altLang="en-US" sz="1800" dirty="0"/>
              <a:t>開所</a:t>
            </a:r>
            <a:endParaRPr lang="en-US" altLang="ja-JP" sz="2800" dirty="0"/>
          </a:p>
          <a:p>
            <a:pPr>
              <a:buFont typeface="Arial" panose="020B0604020202020204" pitchFamily="34" charset="0"/>
              <a:buNone/>
            </a:pPr>
            <a:endParaRPr lang="en-US" altLang="ja-JP" sz="2800" dirty="0"/>
          </a:p>
        </p:txBody>
      </p:sp>
      <p:pic>
        <p:nvPicPr>
          <p:cNvPr id="5" name="図 4">
            <a:extLst>
              <a:ext uri="{FF2B5EF4-FFF2-40B4-BE49-F238E27FC236}">
                <a16:creationId xmlns:a16="http://schemas.microsoft.com/office/drawing/2014/main" id="{B0AB456B-BC95-4066-9825-B3B5EF60309E}"/>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802551" y="2823055"/>
            <a:ext cx="4128458" cy="3096344"/>
          </a:xfrm>
          <a:prstGeom prst="rect">
            <a:avLst/>
          </a:prstGeom>
        </p:spPr>
      </p:pic>
      <p:pic>
        <p:nvPicPr>
          <p:cNvPr id="17" name="図 16">
            <a:extLst>
              <a:ext uri="{FF2B5EF4-FFF2-40B4-BE49-F238E27FC236}">
                <a16:creationId xmlns:a16="http://schemas.microsoft.com/office/drawing/2014/main" id="{09ADF93B-30A1-4ABE-A747-02A6C8EC8B4D}"/>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260992" y="3403192"/>
            <a:ext cx="3895792" cy="2921844"/>
          </a:xfrm>
          <a:prstGeom prst="rect">
            <a:avLst/>
          </a:prstGeom>
        </p:spPr>
      </p:pic>
      <p:sp>
        <p:nvSpPr>
          <p:cNvPr id="24" name="テキスト ボックス 23">
            <a:extLst>
              <a:ext uri="{FF2B5EF4-FFF2-40B4-BE49-F238E27FC236}">
                <a16:creationId xmlns:a16="http://schemas.microsoft.com/office/drawing/2014/main" id="{FC404F1C-E2CE-4B68-917D-0576F03C6396}"/>
              </a:ext>
            </a:extLst>
          </p:cNvPr>
          <p:cNvSpPr txBox="1"/>
          <p:nvPr/>
        </p:nvSpPr>
        <p:spPr>
          <a:xfrm>
            <a:off x="1717027" y="1044945"/>
            <a:ext cx="5930570" cy="400110"/>
          </a:xfrm>
          <a:prstGeom prst="rect">
            <a:avLst/>
          </a:prstGeom>
          <a:noFill/>
        </p:spPr>
        <p:txBody>
          <a:bodyPr wrap="square" rtlCol="0">
            <a:spAutoFit/>
          </a:bodyPr>
          <a:lstStyle/>
          <a:p>
            <a:r>
              <a:rPr lang="ja-JP" altLang="en-US" sz="2000" dirty="0"/>
              <a:t>登録定員</a:t>
            </a:r>
            <a:r>
              <a:rPr lang="en-US" altLang="ja-JP" sz="2000" dirty="0"/>
              <a:t>28</a:t>
            </a:r>
            <a:r>
              <a:rPr lang="ja-JP" altLang="en-US" sz="2000" dirty="0"/>
              <a:t>名　通い定員</a:t>
            </a:r>
            <a:r>
              <a:rPr lang="en-US" altLang="ja-JP" sz="2000" dirty="0"/>
              <a:t>17</a:t>
            </a:r>
            <a:r>
              <a:rPr lang="ja-JP" altLang="en-US" sz="2000" dirty="0"/>
              <a:t>名　泊り定員</a:t>
            </a:r>
            <a:r>
              <a:rPr lang="en-US" altLang="ja-JP" sz="2000" dirty="0"/>
              <a:t>8</a:t>
            </a:r>
            <a:r>
              <a:rPr lang="ja-JP" altLang="en-US" sz="2000" dirty="0"/>
              <a:t>名</a:t>
            </a:r>
          </a:p>
        </p:txBody>
      </p:sp>
      <p:sp>
        <p:nvSpPr>
          <p:cNvPr id="18" name="テキスト ボックス 17">
            <a:extLst>
              <a:ext uri="{FF2B5EF4-FFF2-40B4-BE49-F238E27FC236}">
                <a16:creationId xmlns:a16="http://schemas.microsoft.com/office/drawing/2014/main" id="{01B57BD0-4B7D-473C-A5F1-8A1C7B712277}"/>
              </a:ext>
            </a:extLst>
          </p:cNvPr>
          <p:cNvSpPr txBox="1"/>
          <p:nvPr/>
        </p:nvSpPr>
        <p:spPr>
          <a:xfrm>
            <a:off x="2999656" y="5955704"/>
            <a:ext cx="2304256" cy="369332"/>
          </a:xfrm>
          <a:prstGeom prst="rect">
            <a:avLst/>
          </a:prstGeom>
          <a:noFill/>
        </p:spPr>
        <p:txBody>
          <a:bodyPr wrap="square" rtlCol="0">
            <a:spAutoFit/>
          </a:bodyPr>
          <a:lstStyle/>
          <a:p>
            <a:r>
              <a:rPr lang="ja-JP" altLang="en-US" dirty="0"/>
              <a:t>リビングスペース　</a:t>
            </a:r>
          </a:p>
        </p:txBody>
      </p:sp>
      <p:sp>
        <p:nvSpPr>
          <p:cNvPr id="27" name="テキスト ボックス 26">
            <a:extLst>
              <a:ext uri="{FF2B5EF4-FFF2-40B4-BE49-F238E27FC236}">
                <a16:creationId xmlns:a16="http://schemas.microsoft.com/office/drawing/2014/main" id="{CD7EECF1-6A85-4AC4-9108-C85A7EF2E8CF}"/>
              </a:ext>
            </a:extLst>
          </p:cNvPr>
          <p:cNvSpPr txBox="1"/>
          <p:nvPr/>
        </p:nvSpPr>
        <p:spPr>
          <a:xfrm>
            <a:off x="7728128" y="2990955"/>
            <a:ext cx="961520" cy="369332"/>
          </a:xfrm>
          <a:prstGeom prst="rect">
            <a:avLst/>
          </a:prstGeom>
          <a:noFill/>
        </p:spPr>
        <p:txBody>
          <a:bodyPr wrap="square">
            <a:spAutoFit/>
          </a:bodyPr>
          <a:lstStyle/>
          <a:p>
            <a:r>
              <a:rPr lang="ja-JP" altLang="en-US" dirty="0"/>
              <a:t>処置室</a:t>
            </a:r>
          </a:p>
        </p:txBody>
      </p:sp>
      <p:sp>
        <p:nvSpPr>
          <p:cNvPr id="2" name="テキスト ボックス 1">
            <a:extLst>
              <a:ext uri="{FF2B5EF4-FFF2-40B4-BE49-F238E27FC236}">
                <a16:creationId xmlns:a16="http://schemas.microsoft.com/office/drawing/2014/main" id="{0D89CC96-61AA-4CE7-B149-9210ADB0AB72}"/>
              </a:ext>
            </a:extLst>
          </p:cNvPr>
          <p:cNvSpPr txBox="1"/>
          <p:nvPr/>
        </p:nvSpPr>
        <p:spPr>
          <a:xfrm>
            <a:off x="1717028" y="1445056"/>
            <a:ext cx="8757945" cy="1323439"/>
          </a:xfrm>
          <a:prstGeom prst="rect">
            <a:avLst/>
          </a:prstGeom>
          <a:noFill/>
        </p:spPr>
        <p:txBody>
          <a:bodyPr wrap="square" rtlCol="0">
            <a:spAutoFit/>
          </a:bodyPr>
          <a:lstStyle/>
          <a:p>
            <a:r>
              <a:rPr lang="ja-JP" altLang="en-US" sz="2000" dirty="0"/>
              <a:t>登録者に「通い・泊り・訪問」を組み合わせて顔なじみの職員が対応する柔軟で多機能な個別支援サービス。</a:t>
            </a:r>
            <a:endParaRPr lang="en-US" altLang="ja-JP" sz="2000" dirty="0"/>
          </a:p>
          <a:p>
            <a:r>
              <a:rPr lang="ja-JP" altLang="en-US" sz="2000" dirty="0"/>
              <a:t>看護職が医療の安心・安全を守ることを基盤に、看護職と介護職が協力し、ともに生活を支える。</a:t>
            </a:r>
          </a:p>
        </p:txBody>
      </p:sp>
    </p:spTree>
    <p:extLst>
      <p:ext uri="{BB962C8B-B14F-4D97-AF65-F5344CB8AC3E}">
        <p14:creationId xmlns:p14="http://schemas.microsoft.com/office/powerpoint/2010/main" val="1853242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タイトル 1"/>
          <p:cNvSpPr>
            <a:spLocks noGrp="1"/>
          </p:cNvSpPr>
          <p:nvPr>
            <p:ph type="title"/>
          </p:nvPr>
        </p:nvSpPr>
        <p:spPr>
          <a:xfrm>
            <a:off x="2176909" y="3013197"/>
            <a:ext cx="4249738" cy="431800"/>
          </a:xfrm>
        </p:spPr>
        <p:txBody>
          <a:bodyPr>
            <a:normAutofit/>
          </a:bodyPr>
          <a:lstStyle/>
          <a:p>
            <a:r>
              <a:rPr lang="ja-JP" altLang="en-US" sz="2000" u="sng" dirty="0"/>
              <a:t>終の棲家であるサポートハウス稲毛</a:t>
            </a:r>
          </a:p>
        </p:txBody>
      </p:sp>
      <p:sp>
        <p:nvSpPr>
          <p:cNvPr id="44034" name="コンテンツ プレースホルダー 2"/>
          <p:cNvSpPr>
            <a:spLocks noGrp="1"/>
          </p:cNvSpPr>
          <p:nvPr>
            <p:ph idx="1"/>
          </p:nvPr>
        </p:nvSpPr>
        <p:spPr>
          <a:xfrm>
            <a:off x="6921501" y="4011614"/>
            <a:ext cx="3567113" cy="2009775"/>
          </a:xfrm>
        </p:spPr>
        <p:txBody>
          <a:bodyPr>
            <a:normAutofit fontScale="92500"/>
          </a:bodyPr>
          <a:lstStyle/>
          <a:p>
            <a:pPr marL="0" indent="0">
              <a:buNone/>
            </a:pPr>
            <a:r>
              <a:rPr lang="ja-JP" altLang="en-US" sz="1600" dirty="0"/>
              <a:t>◇</a:t>
            </a:r>
            <a:r>
              <a:rPr lang="en-US" altLang="ja-JP" sz="1600" dirty="0"/>
              <a:t>21</a:t>
            </a:r>
            <a:r>
              <a:rPr lang="ja-JP" altLang="en-US" sz="1600" dirty="0"/>
              <a:t>部屋</a:t>
            </a:r>
            <a:r>
              <a:rPr lang="ja-JP" altLang="en-US" sz="1400" dirty="0"/>
              <a:t>（見守りと相談支援付賃貸住宅）</a:t>
            </a:r>
            <a:endParaRPr lang="en-US" altLang="ja-JP" sz="1400" dirty="0"/>
          </a:p>
          <a:p>
            <a:pPr marL="0" indent="0">
              <a:buNone/>
            </a:pPr>
            <a:r>
              <a:rPr lang="ja-JP" altLang="en-US" sz="1600" dirty="0"/>
              <a:t>◇敷金　　</a:t>
            </a:r>
            <a:r>
              <a:rPr lang="en-US" altLang="ja-JP" sz="1600" dirty="0"/>
              <a:t>156,000</a:t>
            </a:r>
            <a:r>
              <a:rPr lang="ja-JP" altLang="en-US" sz="1600" dirty="0"/>
              <a:t>円（家賃２か月分）</a:t>
            </a:r>
            <a:endParaRPr lang="en-US" altLang="ja-JP" sz="1600" dirty="0"/>
          </a:p>
          <a:p>
            <a:pPr marL="0" indent="0">
              <a:spcBef>
                <a:spcPct val="0"/>
              </a:spcBef>
              <a:buNone/>
            </a:pPr>
            <a:r>
              <a:rPr lang="ja-JP" altLang="en-US" sz="1600" dirty="0"/>
              <a:t>　・家賃　    </a:t>
            </a:r>
            <a:r>
              <a:rPr lang="en-US" altLang="ja-JP" sz="1600" dirty="0"/>
              <a:t>78,000</a:t>
            </a:r>
            <a:r>
              <a:rPr lang="ja-JP" altLang="en-US" sz="1600" dirty="0"/>
              <a:t>円</a:t>
            </a:r>
            <a:endParaRPr lang="en-US" altLang="ja-JP" sz="1600" dirty="0"/>
          </a:p>
          <a:p>
            <a:pPr marL="0" indent="0">
              <a:spcBef>
                <a:spcPct val="0"/>
              </a:spcBef>
              <a:buNone/>
            </a:pPr>
            <a:r>
              <a:rPr lang="ja-JP" altLang="en-US" sz="1600" dirty="0"/>
              <a:t>   ・共益費　</a:t>
            </a:r>
            <a:r>
              <a:rPr lang="en-US" altLang="ja-JP" sz="1600" dirty="0"/>
              <a:t>17,000</a:t>
            </a:r>
            <a:r>
              <a:rPr lang="ja-JP" altLang="en-US" sz="1600" dirty="0"/>
              <a:t>円</a:t>
            </a:r>
            <a:endParaRPr lang="en-US" altLang="ja-JP" sz="1600" dirty="0"/>
          </a:p>
          <a:p>
            <a:pPr marL="0" indent="0">
              <a:spcBef>
                <a:spcPct val="0"/>
              </a:spcBef>
              <a:buNone/>
            </a:pPr>
            <a:r>
              <a:rPr lang="ja-JP" altLang="en-US" sz="1600" dirty="0"/>
              <a:t>　・管理費　</a:t>
            </a:r>
            <a:r>
              <a:rPr lang="en-US" altLang="ja-JP" sz="1600" dirty="0"/>
              <a:t>65,000</a:t>
            </a:r>
            <a:r>
              <a:rPr lang="ja-JP" altLang="en-US" sz="1600" dirty="0"/>
              <a:t>円　</a:t>
            </a:r>
            <a:endParaRPr lang="en-US" altLang="ja-JP" sz="1600" dirty="0"/>
          </a:p>
          <a:p>
            <a:pPr marL="0" indent="0">
              <a:spcBef>
                <a:spcPct val="0"/>
              </a:spcBef>
              <a:buNone/>
            </a:pPr>
            <a:r>
              <a:rPr lang="ja-JP" altLang="en-US" sz="1600" dirty="0"/>
              <a:t>　・食費</a:t>
            </a:r>
            <a:r>
              <a:rPr lang="ja-JP" altLang="en-US" sz="1400" dirty="0"/>
              <a:t>　朝 </a:t>
            </a:r>
            <a:r>
              <a:rPr lang="en-US" altLang="ja-JP" sz="1400" dirty="0"/>
              <a:t>427</a:t>
            </a:r>
            <a:r>
              <a:rPr lang="ja-JP" altLang="en-US" sz="1400" dirty="0"/>
              <a:t>円  昼 </a:t>
            </a:r>
            <a:r>
              <a:rPr lang="en-US" altLang="ja-JP" sz="1400" dirty="0"/>
              <a:t>642</a:t>
            </a:r>
            <a:r>
              <a:rPr lang="ja-JP" altLang="en-US" sz="1400" dirty="0"/>
              <a:t>円  夜 </a:t>
            </a:r>
            <a:r>
              <a:rPr lang="en-US" altLang="ja-JP" sz="1400" dirty="0"/>
              <a:t>754</a:t>
            </a:r>
            <a:r>
              <a:rPr lang="ja-JP" altLang="en-US" sz="1400" dirty="0"/>
              <a:t>円　</a:t>
            </a:r>
            <a:endParaRPr lang="en-US" altLang="ja-JP" sz="1400" dirty="0"/>
          </a:p>
          <a:p>
            <a:pPr marL="0" indent="0">
              <a:buNone/>
            </a:pPr>
            <a:r>
              <a:rPr lang="ja-JP" altLang="en-US" sz="1600" dirty="0"/>
              <a:t>　・服薬支援サービス  </a:t>
            </a:r>
            <a:r>
              <a:rPr lang="en-US" altLang="ja-JP" sz="1600" dirty="0"/>
              <a:t>2,160</a:t>
            </a:r>
            <a:r>
              <a:rPr lang="ja-JP" altLang="en-US" sz="1600" dirty="0"/>
              <a:t>円</a:t>
            </a:r>
            <a:r>
              <a:rPr lang="en-US" altLang="ja-JP" sz="1600" dirty="0"/>
              <a:t>/</a:t>
            </a:r>
            <a:r>
              <a:rPr lang="ja-JP" altLang="en-US" sz="1600" dirty="0"/>
              <a:t>月</a:t>
            </a:r>
            <a:endParaRPr lang="en-US" altLang="ja-JP" sz="1600" dirty="0"/>
          </a:p>
        </p:txBody>
      </p:sp>
      <p:sp>
        <p:nvSpPr>
          <p:cNvPr id="44035" name="スライド番号プレースホルダー 3"/>
          <p:cNvSpPr>
            <a:spLocks noGrp="1" noChangeArrowheads="1"/>
          </p:cNvSpPr>
          <p:nvPr>
            <p:ph type="sldNum" sz="quarter" idx="12"/>
          </p:nvPr>
        </p:nvSpPr>
        <p:spPr bwMode="auto">
          <a:xfrm>
            <a:off x="9767888" y="6356351"/>
            <a:ext cx="4429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dirty="0">
                <a:solidFill>
                  <a:srgbClr val="898989"/>
                </a:solidFill>
                <a:latin typeface="Arial" panose="020B0604020202020204" pitchFamily="34" charset="0"/>
              </a:rPr>
              <a:t>27</a:t>
            </a:r>
          </a:p>
        </p:txBody>
      </p:sp>
      <p:pic>
        <p:nvPicPr>
          <p:cNvPr id="44036"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9601" y="1487489"/>
            <a:ext cx="33813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正方形/長方形 1"/>
          <p:cNvSpPr>
            <a:spLocks noChangeArrowheads="1"/>
          </p:cNvSpPr>
          <p:nvPr/>
        </p:nvSpPr>
        <p:spPr bwMode="auto">
          <a:xfrm>
            <a:off x="1774825" y="790576"/>
            <a:ext cx="8281988"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spcAft>
                <a:spcPts val="600"/>
              </a:spcAft>
              <a:buNone/>
            </a:pPr>
            <a:r>
              <a:rPr lang="ja-JP" altLang="en-US" sz="1800" dirty="0">
                <a:solidFill>
                  <a:srgbClr val="002060"/>
                </a:solidFill>
                <a:latin typeface="Arial" panose="020B0604020202020204" pitchFamily="34" charset="0"/>
              </a:rPr>
              <a:t>　　　　　　　　　　　　　見守りスタッフが、</a:t>
            </a:r>
            <a:r>
              <a:rPr lang="en-US" altLang="ja-JP" sz="1800" dirty="0">
                <a:solidFill>
                  <a:srgbClr val="002060"/>
                </a:solidFill>
                <a:latin typeface="Arial" panose="020B0604020202020204" pitchFamily="34" charset="0"/>
              </a:rPr>
              <a:t>24</a:t>
            </a:r>
            <a:r>
              <a:rPr lang="ja-JP" altLang="en-US" sz="1800" dirty="0">
                <a:solidFill>
                  <a:srgbClr val="002060"/>
                </a:solidFill>
                <a:latin typeface="Arial" panose="020B0604020202020204" pitchFamily="34" charset="0"/>
              </a:rPr>
              <a:t>時間</a:t>
            </a:r>
            <a:r>
              <a:rPr lang="en-US" altLang="ja-JP" sz="1800" dirty="0">
                <a:solidFill>
                  <a:srgbClr val="002060"/>
                </a:solidFill>
                <a:latin typeface="Arial" panose="020B0604020202020204" pitchFamily="34" charset="0"/>
              </a:rPr>
              <a:t>365</a:t>
            </a:r>
            <a:r>
              <a:rPr lang="ja-JP" altLang="en-US" sz="1800" dirty="0">
                <a:solidFill>
                  <a:srgbClr val="002060"/>
                </a:solidFill>
                <a:latin typeface="Arial" panose="020B0604020202020204" pitchFamily="34" charset="0"/>
              </a:rPr>
              <a:t>日常駐する高齢者用の賃貸住宅</a:t>
            </a:r>
            <a:endParaRPr lang="en-US" altLang="ja-JP" sz="1800" dirty="0">
              <a:solidFill>
                <a:srgbClr val="002060"/>
              </a:solidFill>
              <a:latin typeface="Arial" panose="020B0604020202020204" pitchFamily="34" charset="0"/>
            </a:endParaRPr>
          </a:p>
          <a:p>
            <a:pPr>
              <a:lnSpc>
                <a:spcPts val="2500"/>
              </a:lnSpc>
              <a:spcBef>
                <a:spcPct val="0"/>
              </a:spcBef>
              <a:buNone/>
            </a:pPr>
            <a:r>
              <a:rPr lang="ja-JP" altLang="en-US" sz="1800" dirty="0">
                <a:latin typeface="Arial" panose="020B0604020202020204" pitchFamily="34" charset="0"/>
              </a:rPr>
              <a:t>・一人で暮らす不安がなく、同世代の方や地域の方々と交流のある暮らし</a:t>
            </a:r>
            <a:br>
              <a:rPr lang="ja-JP" altLang="en-US" sz="1800" dirty="0">
                <a:latin typeface="Arial" panose="020B0604020202020204" pitchFamily="34" charset="0"/>
              </a:rPr>
            </a:br>
            <a:r>
              <a:rPr lang="ja-JP" altLang="en-US" sz="1800" dirty="0">
                <a:latin typeface="Arial" panose="020B0604020202020204" pitchFamily="34" charset="0"/>
              </a:rPr>
              <a:t>・顔なじみのスタッフに暮らしや介護の相談ができる</a:t>
            </a:r>
            <a:br>
              <a:rPr lang="ja-JP" altLang="en-US" sz="1800" dirty="0">
                <a:latin typeface="Arial" panose="020B0604020202020204" pitchFamily="34" charset="0"/>
              </a:rPr>
            </a:br>
            <a:r>
              <a:rPr lang="ja-JP" altLang="en-US" sz="1800" dirty="0">
                <a:latin typeface="Arial" panose="020B0604020202020204" pitchFamily="34" charset="0"/>
              </a:rPr>
              <a:t>・外出やご家族の来訪は自由</a:t>
            </a:r>
            <a:br>
              <a:rPr lang="ja-JP" altLang="en-US" sz="1800" dirty="0">
                <a:latin typeface="Arial" panose="020B0604020202020204" pitchFamily="34" charset="0"/>
              </a:rPr>
            </a:br>
            <a:r>
              <a:rPr lang="ja-JP" altLang="en-US" sz="1800" dirty="0">
                <a:latin typeface="Arial" panose="020B0604020202020204" pitchFamily="34" charset="0"/>
              </a:rPr>
              <a:t>・愛着のある家具などをそのまま持ち込めるので、</a:t>
            </a:r>
            <a:endParaRPr lang="en-US" altLang="ja-JP" sz="1800" dirty="0">
              <a:latin typeface="Arial" panose="020B0604020202020204" pitchFamily="34" charset="0"/>
            </a:endParaRPr>
          </a:p>
          <a:p>
            <a:pPr>
              <a:lnSpc>
                <a:spcPts val="2300"/>
              </a:lnSpc>
              <a:spcBef>
                <a:spcPct val="0"/>
              </a:spcBef>
              <a:buNone/>
            </a:pPr>
            <a:r>
              <a:rPr lang="ja-JP" altLang="en-US" sz="1800" dirty="0">
                <a:latin typeface="Arial" panose="020B0604020202020204" pitchFamily="34" charset="0"/>
              </a:rPr>
              <a:t>　ご自宅に近い雰囲気の居室で暮らせる</a:t>
            </a:r>
            <a:endParaRPr lang="en-US" altLang="ja-JP" sz="1800" dirty="0">
              <a:latin typeface="Arial" panose="020B0604020202020204" pitchFamily="34" charset="0"/>
            </a:endParaRPr>
          </a:p>
        </p:txBody>
      </p:sp>
      <p:sp>
        <p:nvSpPr>
          <p:cNvPr id="44038" name="正方形/長方形 2"/>
          <p:cNvSpPr>
            <a:spLocks noChangeArrowheads="1"/>
          </p:cNvSpPr>
          <p:nvPr/>
        </p:nvSpPr>
        <p:spPr bwMode="auto">
          <a:xfrm>
            <a:off x="2135188" y="234950"/>
            <a:ext cx="74993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dirty="0">
                <a:latin typeface="Arial" panose="020B0604020202020204" pitchFamily="34" charset="0"/>
              </a:rPr>
              <a:t>３階　　</a:t>
            </a:r>
            <a:r>
              <a:rPr lang="ja-JP" altLang="en-US" u="sng" dirty="0">
                <a:latin typeface="Arial" panose="020B0604020202020204" pitchFamily="34" charset="0"/>
              </a:rPr>
              <a:t>サポートハウス稲毛</a:t>
            </a:r>
            <a:r>
              <a:rPr lang="ja-JP" altLang="en-US" sz="2400" u="sng" dirty="0">
                <a:latin typeface="Arial" panose="020B0604020202020204" pitchFamily="34" charset="0"/>
              </a:rPr>
              <a:t>（介護保険制度外）　</a:t>
            </a:r>
            <a:endParaRPr lang="ja-JP" altLang="en-US" sz="2400" dirty="0">
              <a:latin typeface="Arial" panose="020B0604020202020204" pitchFamily="34" charset="0"/>
            </a:endParaRPr>
          </a:p>
        </p:txBody>
      </p:sp>
      <p:sp>
        <p:nvSpPr>
          <p:cNvPr id="8" name="コンテンツ プレースホルダー 2"/>
          <p:cNvSpPr txBox="1">
            <a:spLocks/>
          </p:cNvSpPr>
          <p:nvPr/>
        </p:nvSpPr>
        <p:spPr bwMode="auto">
          <a:xfrm>
            <a:off x="1675755" y="3427266"/>
            <a:ext cx="5121028" cy="3195784"/>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defRPr/>
            </a:pPr>
            <a:r>
              <a:rPr lang="ja-JP" altLang="en-US" sz="1800" dirty="0"/>
              <a:t>　　　◇開設から約</a:t>
            </a:r>
            <a:r>
              <a:rPr lang="en-US" altLang="ja-JP" sz="1800" dirty="0"/>
              <a:t>11</a:t>
            </a:r>
            <a:r>
              <a:rPr lang="ja-JP" altLang="en-US" sz="1800" dirty="0"/>
              <a:t>年間（</a:t>
            </a:r>
            <a:r>
              <a:rPr lang="en-US" altLang="ja-JP" sz="1800" dirty="0"/>
              <a:t>2011.8</a:t>
            </a:r>
            <a:r>
              <a:rPr lang="ja-JP" altLang="en-US" sz="1800" dirty="0"/>
              <a:t>～</a:t>
            </a:r>
            <a:r>
              <a:rPr lang="en-US" altLang="ja-JP" sz="1800" dirty="0"/>
              <a:t>2022.3</a:t>
            </a:r>
            <a:r>
              <a:rPr lang="ja-JP" altLang="en-US" sz="1800" dirty="0"/>
              <a:t>）</a:t>
            </a:r>
            <a:endParaRPr lang="en-US" altLang="ja-JP" sz="1800" dirty="0"/>
          </a:p>
          <a:p>
            <a:pPr marL="0" indent="0">
              <a:buNone/>
              <a:defRPr/>
            </a:pPr>
            <a:r>
              <a:rPr lang="ja-JP" altLang="en-US" sz="1800" dirty="0"/>
              <a:t>　　　　　　　　　　　　　　の退去人数は</a:t>
            </a:r>
            <a:r>
              <a:rPr lang="en-US" altLang="ja-JP" sz="1800" dirty="0"/>
              <a:t>60</a:t>
            </a:r>
            <a:r>
              <a:rPr lang="ja-JP" altLang="en-US" sz="1800" dirty="0"/>
              <a:t>名</a:t>
            </a:r>
            <a:endParaRPr lang="en-US" altLang="ja-JP" sz="1800" dirty="0"/>
          </a:p>
          <a:p>
            <a:pPr marL="0" indent="0">
              <a:spcBef>
                <a:spcPts val="0"/>
              </a:spcBef>
              <a:buNone/>
              <a:defRPr/>
            </a:pPr>
            <a:r>
              <a:rPr lang="ja-JP" altLang="en-US" sz="1800" dirty="0"/>
              <a:t>　</a:t>
            </a:r>
            <a:r>
              <a:rPr lang="en-US" altLang="ja-JP" sz="1800" dirty="0">
                <a:latin typeface="+mj-ea"/>
                <a:ea typeface="+mj-ea"/>
              </a:rPr>
              <a:t>〈</a:t>
            </a:r>
            <a:r>
              <a:rPr lang="ja-JP" altLang="en-US" sz="1800" dirty="0">
                <a:latin typeface="+mj-ea"/>
                <a:ea typeface="+mj-ea"/>
              </a:rPr>
              <a:t>内訳</a:t>
            </a:r>
            <a:r>
              <a:rPr lang="en-US" altLang="ja-JP" sz="1800" dirty="0">
                <a:latin typeface="+mj-ea"/>
                <a:ea typeface="+mj-ea"/>
              </a:rPr>
              <a:t>〉</a:t>
            </a:r>
            <a:r>
              <a:rPr lang="ja-JP" altLang="en-US" sz="1800" dirty="0">
                <a:latin typeface="+mj-ea"/>
                <a:ea typeface="+mj-ea"/>
              </a:rPr>
              <a:t>　</a:t>
            </a:r>
            <a:r>
              <a:rPr lang="ja-JP" altLang="en-US" sz="1800" dirty="0"/>
              <a:t>・転居（入所含む）　 　 　・・</a:t>
            </a:r>
            <a:r>
              <a:rPr lang="en-US" altLang="ja-JP" sz="1800" dirty="0"/>
              <a:t>19</a:t>
            </a:r>
            <a:r>
              <a:rPr lang="ja-JP" altLang="en-US" sz="1800" dirty="0"/>
              <a:t>名　</a:t>
            </a:r>
            <a:endParaRPr lang="en-US" altLang="ja-JP" sz="1800" dirty="0"/>
          </a:p>
          <a:p>
            <a:pPr marL="0" indent="0">
              <a:buNone/>
              <a:defRPr/>
            </a:pPr>
            <a:r>
              <a:rPr lang="ja-JP" altLang="en-US" sz="1800" dirty="0"/>
              <a:t>　　　　　　 ・永眠　　　　　　　　　 　　・・</a:t>
            </a:r>
            <a:r>
              <a:rPr lang="en-US" altLang="ja-JP" sz="1800" dirty="0"/>
              <a:t>41</a:t>
            </a:r>
            <a:r>
              <a:rPr lang="ja-JP" altLang="en-US" sz="1800" dirty="0"/>
              <a:t>名</a:t>
            </a:r>
            <a:endParaRPr lang="en-US" altLang="ja-JP" sz="1800" dirty="0"/>
          </a:p>
          <a:p>
            <a:pPr marL="0" indent="0">
              <a:buNone/>
              <a:defRPr/>
            </a:pPr>
            <a:r>
              <a:rPr lang="ja-JP" altLang="en-US" sz="1800" dirty="0"/>
              <a:t>　　　　　　　　　　病院にて死亡　  　・・</a:t>
            </a:r>
            <a:r>
              <a:rPr lang="en-US" altLang="ja-JP" sz="1800" dirty="0"/>
              <a:t>15</a:t>
            </a:r>
            <a:r>
              <a:rPr lang="ja-JP" altLang="en-US" sz="1800" dirty="0"/>
              <a:t>名</a:t>
            </a:r>
            <a:endParaRPr lang="en-US" altLang="ja-JP" sz="1800" dirty="0"/>
          </a:p>
          <a:p>
            <a:pPr marL="0" indent="0">
              <a:buNone/>
              <a:defRPr/>
            </a:pPr>
            <a:r>
              <a:rPr lang="ja-JP" altLang="en-US" sz="1800" dirty="0"/>
              <a:t>　　　　　　　　　　サポートハウスで看取り  ・・</a:t>
            </a:r>
            <a:r>
              <a:rPr lang="en-US" altLang="ja-JP" sz="1800" dirty="0"/>
              <a:t>26</a:t>
            </a:r>
            <a:r>
              <a:rPr lang="ja-JP" altLang="en-US" sz="1800" dirty="0"/>
              <a:t>名</a:t>
            </a:r>
            <a:endParaRPr lang="en-US" altLang="ja-JP" sz="1800" dirty="0"/>
          </a:p>
          <a:p>
            <a:pPr marL="0" indent="0">
              <a:spcBef>
                <a:spcPts val="390"/>
              </a:spcBef>
              <a:buNone/>
              <a:defRPr/>
            </a:pPr>
            <a:r>
              <a:rPr lang="ja-JP" altLang="en-US" sz="1600" dirty="0"/>
              <a:t>　＊ご自宅同様に住み慣れた</a:t>
            </a:r>
            <a:endParaRPr lang="en-US" altLang="ja-JP" sz="1600" dirty="0"/>
          </a:p>
          <a:p>
            <a:pPr marL="0" indent="0">
              <a:buNone/>
              <a:defRPr/>
            </a:pPr>
            <a:r>
              <a:rPr lang="ja-JP" altLang="en-US" sz="1600" dirty="0"/>
              <a:t>　　サポートハウス稲毛の</a:t>
            </a:r>
            <a:endParaRPr lang="en-US" altLang="ja-JP" sz="1600" dirty="0"/>
          </a:p>
          <a:p>
            <a:pPr marL="0" indent="0">
              <a:buNone/>
              <a:defRPr/>
            </a:pPr>
            <a:r>
              <a:rPr lang="ja-JP" altLang="en-US" sz="1600" dirty="0"/>
              <a:t>　　お部屋で最期をお迎えに</a:t>
            </a:r>
            <a:endParaRPr lang="en-US" altLang="ja-JP" sz="1600" dirty="0"/>
          </a:p>
          <a:p>
            <a:pPr marL="0" indent="0">
              <a:buNone/>
              <a:defRPr/>
            </a:pPr>
            <a:r>
              <a:rPr lang="ja-JP" altLang="en-US" sz="1600" dirty="0"/>
              <a:t>　　なった方は</a:t>
            </a:r>
            <a:r>
              <a:rPr lang="en-US" altLang="ja-JP" sz="1600" dirty="0"/>
              <a:t>63.4</a:t>
            </a:r>
            <a:r>
              <a:rPr lang="ja-JP" altLang="en-US" sz="1600" dirty="0"/>
              <a:t>％</a:t>
            </a:r>
            <a:endParaRPr lang="en-US" altLang="ja-JP" sz="1600" dirty="0"/>
          </a:p>
          <a:p>
            <a:pPr marL="0" indent="0">
              <a:buNone/>
              <a:defRPr/>
            </a:pPr>
            <a:r>
              <a:rPr lang="ja-JP" altLang="en-US" sz="1800" dirty="0"/>
              <a:t>　　　</a:t>
            </a:r>
            <a:endParaRPr lang="en-US" altLang="ja-JP" sz="1800" dirty="0"/>
          </a:p>
        </p:txBody>
      </p:sp>
      <p:pic>
        <p:nvPicPr>
          <p:cNvPr id="9" name="図 3"/>
          <p:cNvPicPr>
            <a:picLocks noChangeAspect="1"/>
          </p:cNvPicPr>
          <p:nvPr/>
        </p:nvPicPr>
        <p:blipFill>
          <a:blip r:embed="rId3"/>
          <a:srcRect/>
          <a:stretch>
            <a:fillRect/>
          </a:stretch>
        </p:blipFill>
        <p:spPr bwMode="auto">
          <a:xfrm>
            <a:off x="4607657" y="5337658"/>
            <a:ext cx="2064408" cy="1403711"/>
          </a:xfrm>
          <a:prstGeom prst="rect">
            <a:avLst/>
          </a:prstGeom>
          <a:ln>
            <a:noFill/>
          </a:ln>
          <a:effectLst>
            <a:softEdge rad="112500"/>
          </a:effectLst>
        </p:spPr>
      </p:pic>
      <p:cxnSp>
        <p:nvCxnSpPr>
          <p:cNvPr id="3" name="直線コネクタ 2">
            <a:extLst>
              <a:ext uri="{FF2B5EF4-FFF2-40B4-BE49-F238E27FC236}">
                <a16:creationId xmlns:a16="http://schemas.microsoft.com/office/drawing/2014/main" id="{28248903-349C-44BF-B1D0-88D49355740C}"/>
              </a:ext>
            </a:extLst>
          </p:cNvPr>
          <p:cNvCxnSpPr>
            <a:cxnSpLocks/>
          </p:cNvCxnSpPr>
          <p:nvPr/>
        </p:nvCxnSpPr>
        <p:spPr>
          <a:xfrm>
            <a:off x="2927648" y="4725144"/>
            <a:ext cx="0" cy="432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60970A1-BDDE-4C86-B35D-FC0A5C9E0E23}"/>
              </a:ext>
            </a:extLst>
          </p:cNvPr>
          <p:cNvCxnSpPr>
            <a:cxnSpLocks/>
          </p:cNvCxnSpPr>
          <p:nvPr/>
        </p:nvCxnSpPr>
        <p:spPr>
          <a:xfrm flipH="1">
            <a:off x="2927648" y="4873842"/>
            <a:ext cx="309742" cy="3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77236DF-D844-4B7C-A403-20F8B00F93E9}"/>
              </a:ext>
            </a:extLst>
          </p:cNvPr>
          <p:cNvCxnSpPr>
            <a:cxnSpLocks/>
          </p:cNvCxnSpPr>
          <p:nvPr/>
        </p:nvCxnSpPr>
        <p:spPr>
          <a:xfrm flipH="1">
            <a:off x="2927648" y="5157193"/>
            <a:ext cx="309742" cy="3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0" y="188640"/>
            <a:ext cx="9144000" cy="1296144"/>
          </a:xfrm>
        </p:spPr>
        <p:txBody>
          <a:bodyPr/>
          <a:lstStyle/>
          <a:p>
            <a:r>
              <a:rPr lang="ja-JP" altLang="en-US" sz="3600" b="1" dirty="0">
                <a:solidFill>
                  <a:schemeClr val="tx2"/>
                </a:solidFill>
              </a:rPr>
              <a:t>　　　　　　１０の基本ケア</a:t>
            </a:r>
            <a:br>
              <a:rPr lang="en-US" altLang="ja-JP" sz="3600" b="1" dirty="0">
                <a:solidFill>
                  <a:schemeClr val="tx2"/>
                </a:solidFill>
              </a:rPr>
            </a:br>
            <a:r>
              <a:rPr lang="ja-JP" altLang="en-US" sz="2400" b="1" dirty="0">
                <a:solidFill>
                  <a:schemeClr val="tx2"/>
                </a:solidFill>
              </a:rPr>
              <a:t>～最期まで地域で暮らし続けるためのケアの基盤となる考え方～</a:t>
            </a:r>
            <a:endParaRPr lang="ja-JP" altLang="en-US" sz="3600" b="1" dirty="0">
              <a:solidFill>
                <a:schemeClr val="tx2"/>
              </a:solidFill>
            </a:endParaRPr>
          </a:p>
        </p:txBody>
      </p:sp>
      <p:sp>
        <p:nvSpPr>
          <p:cNvPr id="3" name="コンテンツ プレースホルダー 2"/>
          <p:cNvSpPr>
            <a:spLocks noGrp="1"/>
          </p:cNvSpPr>
          <p:nvPr>
            <p:ph idx="1"/>
          </p:nvPr>
        </p:nvSpPr>
        <p:spPr>
          <a:xfrm>
            <a:off x="1645920" y="1619155"/>
            <a:ext cx="8104232" cy="4602824"/>
          </a:xfrm>
        </p:spPr>
        <p:txBody>
          <a:bodyPr>
            <a:normAutofit lnSpcReduction="10000"/>
          </a:bodyPr>
          <a:lstStyle/>
          <a:p>
            <a:pPr marL="0" indent="0">
              <a:buNone/>
            </a:pPr>
            <a:r>
              <a:rPr lang="ja-JP" altLang="en-US" sz="2400" dirty="0"/>
              <a:t>１．換気をする</a:t>
            </a:r>
            <a:endParaRPr lang="en-US" altLang="ja-JP" sz="2400" dirty="0"/>
          </a:p>
          <a:p>
            <a:pPr marL="0" indent="0">
              <a:buNone/>
            </a:pPr>
            <a:r>
              <a:rPr lang="ja-JP" altLang="en-US" sz="2400" dirty="0"/>
              <a:t>２．床に足をつけて正しい座位をとる</a:t>
            </a:r>
            <a:endParaRPr lang="en-US" altLang="ja-JP" sz="2400" dirty="0"/>
          </a:p>
          <a:p>
            <a:pPr marL="0" indent="0">
              <a:buNone/>
            </a:pPr>
            <a:r>
              <a:rPr lang="ja-JP" altLang="en-US" sz="2400" dirty="0"/>
              <a:t>３．できるだけトイレで用を足す</a:t>
            </a:r>
            <a:endParaRPr lang="en-US" altLang="ja-JP" sz="2400" dirty="0"/>
          </a:p>
          <a:p>
            <a:pPr marL="0" indent="0">
              <a:buNone/>
            </a:pPr>
            <a:r>
              <a:rPr lang="ja-JP" altLang="en-US" sz="2400" dirty="0"/>
              <a:t>４．あたたかい食事をする</a:t>
            </a:r>
            <a:endParaRPr lang="en-US" altLang="ja-JP" sz="2400" dirty="0"/>
          </a:p>
          <a:p>
            <a:pPr marL="0" indent="0">
              <a:buNone/>
            </a:pPr>
            <a:r>
              <a:rPr lang="ja-JP" altLang="en-US" sz="2400" dirty="0"/>
              <a:t>５．できるだけ普通のお風呂に入る</a:t>
            </a:r>
            <a:endParaRPr lang="en-US" altLang="ja-JP" sz="2400" dirty="0"/>
          </a:p>
          <a:p>
            <a:pPr marL="0" indent="0">
              <a:buNone/>
            </a:pPr>
            <a:r>
              <a:rPr lang="ja-JP" altLang="en-US" sz="2400" dirty="0"/>
              <a:t>６．質の高い認知症ケアを行なう</a:t>
            </a:r>
            <a:endParaRPr lang="en-US" altLang="ja-JP" sz="2400" dirty="0"/>
          </a:p>
          <a:p>
            <a:pPr marL="0" indent="0">
              <a:buNone/>
            </a:pPr>
            <a:r>
              <a:rPr lang="ja-JP" altLang="en-US" sz="2400" dirty="0"/>
              <a:t>７．お出かけを楽しむ</a:t>
            </a:r>
            <a:endParaRPr lang="en-US" altLang="ja-JP" sz="2400" dirty="0"/>
          </a:p>
          <a:p>
            <a:pPr marL="0" indent="0">
              <a:buNone/>
            </a:pPr>
            <a:r>
              <a:rPr lang="ja-JP" altLang="en-US" sz="2400" dirty="0"/>
              <a:t>８．やりたいことを見つけ、実現できる手助けをする</a:t>
            </a:r>
            <a:endParaRPr lang="en-US" altLang="ja-JP" sz="2400" dirty="0"/>
          </a:p>
          <a:p>
            <a:pPr marL="0" indent="0">
              <a:buNone/>
            </a:pPr>
            <a:r>
              <a:rPr lang="ja-JP" altLang="en-US" sz="2400" dirty="0"/>
              <a:t>９．本人・家族が参加してケアプラン作りをする</a:t>
            </a:r>
            <a:endParaRPr lang="en-US" altLang="ja-JP" sz="2400" dirty="0"/>
          </a:p>
          <a:p>
            <a:pPr marL="0" indent="0">
              <a:buNone/>
            </a:pPr>
            <a:r>
              <a:rPr lang="en-US" altLang="ja-JP" sz="2400" dirty="0"/>
              <a:t>10.</a:t>
            </a:r>
            <a:r>
              <a:rPr lang="ja-JP" altLang="en-US" sz="2400" dirty="0"/>
              <a:t>ターミナルケアをする</a:t>
            </a:r>
          </a:p>
        </p:txBody>
      </p:sp>
    </p:spTree>
    <p:extLst>
      <p:ext uri="{BB962C8B-B14F-4D97-AF65-F5344CB8AC3E}">
        <p14:creationId xmlns:p14="http://schemas.microsoft.com/office/powerpoint/2010/main" val="368615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A0B8337-1BAB-FBF9-1A43-F288516C917B}"/>
              </a:ext>
            </a:extLst>
          </p:cNvPr>
          <p:cNvSpPr>
            <a:spLocks noGrp="1"/>
          </p:cNvSpPr>
          <p:nvPr>
            <p:ph idx="1"/>
          </p:nvPr>
        </p:nvSpPr>
        <p:spPr>
          <a:xfrm>
            <a:off x="417576" y="1738813"/>
            <a:ext cx="10948416" cy="4440421"/>
          </a:xfrm>
        </p:spPr>
        <p:txBody>
          <a:bodyPr>
            <a:normAutofit/>
          </a:bodyPr>
          <a:lstStyle/>
          <a:p>
            <a:pPr marL="0" indent="0">
              <a:buNone/>
            </a:pPr>
            <a:r>
              <a:rPr lang="ja-JP" altLang="en-US" sz="2800" dirty="0"/>
              <a:t>　千葉市立小学校の数　１０８校</a:t>
            </a:r>
            <a:endParaRPr lang="en-US" altLang="ja-JP" sz="2800" dirty="0"/>
          </a:p>
          <a:p>
            <a:pPr marL="0" indent="0">
              <a:buNone/>
            </a:pPr>
            <a:r>
              <a:rPr lang="ja-JP" altLang="en-US" sz="2800" dirty="0"/>
              <a:t>　千葉市立中学校の数　５５校</a:t>
            </a:r>
            <a:endParaRPr lang="en-US" altLang="ja-JP" sz="2800" dirty="0"/>
          </a:p>
          <a:p>
            <a:pPr marL="0" indent="0">
              <a:buNone/>
            </a:pPr>
            <a:r>
              <a:rPr lang="ja-JP" altLang="en-US" sz="2800" dirty="0"/>
              <a:t>　千葉市立高等学校の数　　２０校</a:t>
            </a:r>
            <a:endParaRPr lang="en-US" altLang="ja-JP" sz="2800" dirty="0"/>
          </a:p>
          <a:p>
            <a:pPr marL="0" indent="0">
              <a:buNone/>
            </a:pPr>
            <a:r>
              <a:rPr lang="ja-JP" altLang="en-US" sz="2800" dirty="0"/>
              <a:t>　千葉市内にある私立学校の数　９校</a:t>
            </a:r>
            <a:endParaRPr lang="en-US" altLang="ja-JP" sz="2800" dirty="0"/>
          </a:p>
          <a:p>
            <a:pPr marL="0" indent="0">
              <a:buNone/>
            </a:pPr>
            <a:r>
              <a:rPr lang="ja-JP" altLang="en-US" sz="2800" dirty="0"/>
              <a:t>　千葉市内にある国立大学数　１大学</a:t>
            </a:r>
            <a:endParaRPr lang="en-US" altLang="ja-JP" sz="2800" dirty="0"/>
          </a:p>
          <a:p>
            <a:pPr marL="0" indent="0">
              <a:buNone/>
            </a:pPr>
            <a:r>
              <a:rPr lang="ja-JP" altLang="en-US" sz="2800" dirty="0"/>
              <a:t>　千葉市内にある私立大学　</a:t>
            </a:r>
            <a:r>
              <a:rPr lang="en-US" altLang="ja-JP" sz="2800" dirty="0"/>
              <a:t>9</a:t>
            </a:r>
            <a:r>
              <a:rPr lang="ja-JP" altLang="en-US" sz="2800" dirty="0"/>
              <a:t>大学</a:t>
            </a:r>
            <a:endParaRPr lang="en-US" altLang="ja-JP" sz="2800" dirty="0"/>
          </a:p>
          <a:p>
            <a:pPr marL="0" indent="0">
              <a:buNone/>
            </a:pPr>
            <a:r>
              <a:rPr lang="ja-JP" altLang="en-US" sz="2800" dirty="0"/>
              <a:t>　市内特別支援学校数　</a:t>
            </a:r>
            <a:r>
              <a:rPr lang="en-US" altLang="ja-JP" sz="2800" dirty="0"/>
              <a:t>9</a:t>
            </a:r>
            <a:r>
              <a:rPr lang="ja-JP" altLang="en-US" sz="2800" dirty="0"/>
              <a:t>校</a:t>
            </a:r>
            <a:endParaRPr lang="en-US" altLang="ja-JP" sz="2800" dirty="0"/>
          </a:p>
          <a:p>
            <a:pPr marL="0" indent="0">
              <a:buNone/>
            </a:pPr>
            <a:r>
              <a:rPr lang="ja-JP" altLang="en-US" sz="2800" dirty="0"/>
              <a:t>　千葉市内の病院数　</a:t>
            </a:r>
            <a:r>
              <a:rPr lang="en-US" altLang="ja-JP" sz="2800" dirty="0"/>
              <a:t>48</a:t>
            </a:r>
            <a:r>
              <a:rPr lang="ja-JP" altLang="en-US" sz="2800" dirty="0"/>
              <a:t>病院　</a:t>
            </a:r>
            <a:r>
              <a:rPr lang="ja-JP" altLang="en-US" sz="2400" dirty="0"/>
              <a:t>（一般病院</a:t>
            </a:r>
            <a:r>
              <a:rPr lang="en-US" altLang="ja-JP" sz="2400" dirty="0"/>
              <a:t>42</a:t>
            </a:r>
            <a:r>
              <a:rPr lang="ja-JP" altLang="en-US" sz="2400" dirty="0"/>
              <a:t>病院・精神科病院</a:t>
            </a:r>
            <a:r>
              <a:rPr lang="en-US" altLang="ja-JP" sz="2400" dirty="0"/>
              <a:t>6</a:t>
            </a:r>
            <a:r>
              <a:rPr lang="ja-JP" altLang="en-US" sz="2400" dirty="0"/>
              <a:t>病院）</a:t>
            </a:r>
            <a:endParaRPr lang="en-US" altLang="ja-JP" sz="2400"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タイトル 1">
            <a:extLst>
              <a:ext uri="{FF2B5EF4-FFF2-40B4-BE49-F238E27FC236}">
                <a16:creationId xmlns:a16="http://schemas.microsoft.com/office/drawing/2014/main" id="{58A6A8F6-0B15-DD56-68EC-D665435A6C0C}"/>
              </a:ext>
            </a:extLst>
          </p:cNvPr>
          <p:cNvSpPr txBox="1">
            <a:spLocks/>
          </p:cNvSpPr>
          <p:nvPr/>
        </p:nvSpPr>
        <p:spPr>
          <a:xfrm>
            <a:off x="1001829" y="4132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t>１．私たちが暮らす街　千葉市の紹介②</a:t>
            </a:r>
          </a:p>
        </p:txBody>
      </p:sp>
    </p:spTree>
    <p:extLst>
      <p:ext uri="{BB962C8B-B14F-4D97-AF65-F5344CB8AC3E}">
        <p14:creationId xmlns:p14="http://schemas.microsoft.com/office/powerpoint/2010/main" val="713473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p:cNvGraphicFramePr>
            <a:graphicFrameLocks noGrp="1"/>
          </p:cNvGraphicFramePr>
          <p:nvPr>
            <p:extLst>
              <p:ext uri="{D42A27DB-BD31-4B8C-83A1-F6EECF244321}">
                <p14:modId xmlns:p14="http://schemas.microsoft.com/office/powerpoint/2010/main" val="1567536565"/>
              </p:ext>
            </p:extLst>
          </p:nvPr>
        </p:nvGraphicFramePr>
        <p:xfrm>
          <a:off x="838199" y="0"/>
          <a:ext cx="10798741" cy="6577078"/>
        </p:xfrm>
        <a:graphic>
          <a:graphicData uri="http://schemas.openxmlformats.org/drawingml/2006/table">
            <a:tbl>
              <a:tblPr firstRow="1">
                <a:tableStyleId>{93296810-A885-4BE3-A3E7-6D5BEEA58F35}</a:tableStyleId>
              </a:tblPr>
              <a:tblGrid>
                <a:gridCol w="5742652">
                  <a:extLst>
                    <a:ext uri="{9D8B030D-6E8A-4147-A177-3AD203B41FA5}">
                      <a16:colId xmlns:a16="http://schemas.microsoft.com/office/drawing/2014/main" val="20000"/>
                    </a:ext>
                  </a:extLst>
                </a:gridCol>
                <a:gridCol w="5056089">
                  <a:extLst>
                    <a:ext uri="{9D8B030D-6E8A-4147-A177-3AD203B41FA5}">
                      <a16:colId xmlns:a16="http://schemas.microsoft.com/office/drawing/2014/main" val="20001"/>
                    </a:ext>
                  </a:extLst>
                </a:gridCol>
              </a:tblGrid>
              <a:tr h="550418">
                <a:tc gridSpan="2">
                  <a:txBody>
                    <a:bodyPr/>
                    <a:lstStyle/>
                    <a:p>
                      <a:pPr algn="ctr">
                        <a:lnSpc>
                          <a:spcPct val="100000"/>
                        </a:lnSpc>
                      </a:pPr>
                      <a:r>
                        <a:rPr kumimoji="1" lang="ja-JP" altLang="en-US" sz="3600" dirty="0"/>
                        <a:t>生活クラブ虹の街いなげ　　　</a:t>
                      </a:r>
                      <a:endParaRPr kumimoji="1" lang="ja-JP" altLang="en-US" sz="3600" b="0" dirty="0">
                        <a:latin typeface="HGP創英角ｺﾞｼｯｸUB" pitchFamily="50" charset="-128"/>
                        <a:ea typeface="HGP創英角ｺﾞｼｯｸUB" pitchFamily="50" charset="-128"/>
                      </a:endParaRPr>
                    </a:p>
                  </a:txBody>
                  <a:tcPr marL="91443" marR="91443" marT="45711" marB="45711"/>
                </a:tc>
                <a:tc hMerge="1">
                  <a:txBody>
                    <a:bodyPr/>
                    <a:lstStyle/>
                    <a:p>
                      <a:endParaRPr kumimoji="1" lang="ja-JP" altLang="en-US"/>
                    </a:p>
                  </a:txBody>
                  <a:tcPr/>
                </a:tc>
                <a:extLst>
                  <a:ext uri="{0D108BD9-81ED-4DB2-BD59-A6C34878D82A}">
                    <a16:rowId xmlns:a16="http://schemas.microsoft.com/office/drawing/2014/main" val="10000"/>
                  </a:ext>
                </a:extLst>
              </a:tr>
              <a:tr h="42592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prstClr val="black"/>
                          </a:solidFill>
                          <a:effectLst/>
                          <a:uLnTx/>
                          <a:uFillTx/>
                          <a:latin typeface="+mn-lt"/>
                          <a:ea typeface="+mn-ea"/>
                          <a:cs typeface="+mn-cs"/>
                        </a:rPr>
                        <a:t>1F• </a:t>
                      </a:r>
                      <a:r>
                        <a:rPr kumimoji="1" lang="ja-JP" altLang="en-US" sz="2200" b="1" i="0" u="none" strike="noStrike" kern="1200" cap="none" spc="0" normalizeH="0" baseline="0" noProof="0" dirty="0">
                          <a:ln>
                            <a:noFill/>
                          </a:ln>
                          <a:solidFill>
                            <a:prstClr val="black"/>
                          </a:solidFill>
                          <a:effectLst/>
                          <a:uLnTx/>
                          <a:uFillTx/>
                          <a:latin typeface="+mn-lt"/>
                          <a:ea typeface="+mn-ea"/>
                          <a:cs typeface="+mn-cs"/>
                        </a:rPr>
                        <a:t>生活クラブ虹の街</a:t>
                      </a:r>
                      <a:endParaRPr kumimoji="1" lang="en-US" altLang="ja-JP" sz="2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生活クラブ虹の街 デポー園生</a:t>
                      </a:r>
                      <a:endParaRPr kumimoji="1" lang="en-US" altLang="ja-JP"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（生活クラブのお店）</a:t>
                      </a:r>
                      <a:endParaRPr kumimoji="1" lang="en-US" altLang="ja-JP"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2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2200" b="1" i="0" u="none" strike="noStrike" kern="1200" cap="none" spc="0" normalizeH="0" baseline="0" noProof="0" dirty="0">
                          <a:ln>
                            <a:noFill/>
                          </a:ln>
                          <a:solidFill>
                            <a:prstClr val="black"/>
                          </a:solidFill>
                          <a:effectLst/>
                          <a:uLnTx/>
                          <a:uFillTx/>
                          <a:latin typeface="+mn-lt"/>
                          <a:ea typeface="+mn-ea"/>
                          <a:cs typeface="+mn-cs"/>
                        </a:rPr>
                        <a:t>ワーカーズコレクティブ　樹</a:t>
                      </a:r>
                      <a:endParaRPr kumimoji="1" lang="en-US" altLang="ja-JP" sz="2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・デポー園生の運営受託</a:t>
                      </a:r>
                      <a:endParaRPr kumimoji="1" lang="en-US" altLang="ja-JP"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・惣菜・お弁当のお店　ボナペティ</a:t>
                      </a:r>
                      <a:endParaRPr kumimoji="1" lang="en-US" altLang="ja-JP"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a:t>
                      </a:r>
                      <a:r>
                        <a:rPr kumimoji="1" lang="en-US" altLang="ja-JP" sz="2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悠翔会在宅クリニック稲毛</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a:t>
                      </a:r>
                      <a:r>
                        <a:rPr kumimoji="1" lang="ja-JP" altLang="en-US" sz="1800" b="0" i="0" u="none" strike="noStrike" kern="1200" cap="none" spc="0" normalizeH="0" baseline="0" noProof="0" dirty="0">
                          <a:ln>
                            <a:noFill/>
                          </a:ln>
                          <a:solidFill>
                            <a:prstClr val="black"/>
                          </a:solidFill>
                          <a:effectLst/>
                          <a:uLnTx/>
                          <a:uFillTx/>
                          <a:latin typeface="+mj-ea"/>
                          <a:ea typeface="+mj-ea"/>
                          <a:cs typeface="+mn-cs"/>
                        </a:rPr>
                        <a:t>在宅療養支援診療所</a:t>
                      </a:r>
                      <a:endParaRPr kumimoji="1" lang="en-US" altLang="ja-JP" sz="1800" b="0" i="0" u="none" strike="noStrike" kern="1200" cap="none" spc="0" normalizeH="0" baseline="0" noProof="0" dirty="0">
                        <a:ln>
                          <a:noFill/>
                        </a:ln>
                        <a:solidFill>
                          <a:prstClr val="black"/>
                        </a:solidFill>
                        <a:effectLst/>
                        <a:uLnTx/>
                        <a:uFillTx/>
                        <a:latin typeface="+mj-ea"/>
                        <a:ea typeface="+mj-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a:t>
                      </a:r>
                      <a:r>
                        <a:rPr kumimoji="1" lang="en-US" altLang="ja-JP" sz="2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生活クラブ風の村 </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a:t>
                      </a:r>
                      <a:r>
                        <a:rPr kumimoji="1" lang="ja-JP" altLang="en-US" sz="2000" b="1" i="0" u="none" strike="noStrike" kern="1200" cap="none" spc="0" normalizeH="0" baseline="0" noProof="0" dirty="0">
                          <a:ln>
                            <a:noFill/>
                          </a:ln>
                          <a:solidFill>
                            <a:prstClr val="black"/>
                          </a:solidFill>
                          <a:effectLst/>
                          <a:uLnTx/>
                          <a:uFillTx/>
                          <a:latin typeface="+mn-lt"/>
                          <a:ea typeface="+mn-ea"/>
                          <a:cs typeface="+mn-cs"/>
                        </a:rPr>
                        <a:t>ベビースマイル</a:t>
                      </a:r>
                      <a:endParaRPr kumimoji="1" lang="en-US" altLang="ja-JP"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n-lt"/>
                          <a:ea typeface="+mn-ea"/>
                          <a:cs typeface="+mn-cs"/>
                        </a:rPr>
                        <a:t>　</a:t>
                      </a:r>
                      <a:r>
                        <a:rPr kumimoji="1" lang="ja-JP" altLang="en-US" sz="1800" b="1" i="0" u="none" strike="noStrike" kern="1200" cap="none" spc="0" normalizeH="0" baseline="0" noProof="0" dirty="0">
                          <a:ln>
                            <a:noFill/>
                          </a:ln>
                          <a:solidFill>
                            <a:prstClr val="black"/>
                          </a:solidFill>
                          <a:effectLst/>
                          <a:uLnTx/>
                          <a:uFillTx/>
                          <a:latin typeface="+mn-lt"/>
                          <a:ea typeface="+mn-ea"/>
                          <a:cs typeface="+mn-cs"/>
                        </a:rPr>
                        <a:t>　</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（特別養子縁組あっせん事業）　</a:t>
                      </a:r>
                      <a:endParaRPr kumimoji="1" lang="en-US" altLang="ja-JP"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2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認定</a:t>
                      </a:r>
                      <a:r>
                        <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NPO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mn-cs"/>
                        </a:rPr>
                        <a:t>　</a:t>
                      </a:r>
                      <a:r>
                        <a:rPr kumimoji="1" lang="ja-JP" altLang="en-US" sz="2200" b="1" i="0" u="none" strike="noStrike" kern="1200" cap="none" spc="0" normalizeH="0" baseline="0" noProof="0" dirty="0">
                          <a:ln>
                            <a:noFill/>
                          </a:ln>
                          <a:solidFill>
                            <a:prstClr val="black"/>
                          </a:solidFill>
                          <a:effectLst/>
                          <a:uLnTx/>
                          <a:uFillTx/>
                          <a:latin typeface="+mn-lt"/>
                          <a:ea typeface="+mn-ea"/>
                          <a:cs typeface="+mn-cs"/>
                        </a:rPr>
                        <a:t>ちばこどもおうえんだん</a:t>
                      </a:r>
                      <a:endParaRPr kumimoji="1" lang="en-US" altLang="ja-JP" sz="2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dirty="0">
                        <a:solidFill>
                          <a:schemeClr val="accent6">
                            <a:lumMod val="50000"/>
                          </a:schemeClr>
                        </a:solidFill>
                        <a:latin typeface="HGP創英角ｺﾞｼｯｸUB" pitchFamily="50" charset="-128"/>
                        <a:ea typeface="HGP創英角ｺﾞｼｯｸUB" pitchFamily="50" charset="-128"/>
                      </a:endParaRPr>
                    </a:p>
                  </a:txBody>
                  <a:tcPr marL="91443" marR="91443" marT="45711" marB="4571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prstClr val="black"/>
                          </a:solidFill>
                          <a:effectLst/>
                          <a:uLnTx/>
                          <a:uFillTx/>
                          <a:latin typeface="+mn-lt"/>
                          <a:ea typeface="+mn-ea"/>
                          <a:cs typeface="+mn-cs"/>
                        </a:rPr>
                        <a:t>2F •</a:t>
                      </a:r>
                      <a:r>
                        <a:rPr kumimoji="1" lang="ja-JP" altLang="en-US" sz="2200" b="1" i="0" u="none" strike="noStrike" kern="1200" cap="none" spc="0" normalizeH="0" baseline="0" noProof="0" dirty="0">
                          <a:ln>
                            <a:noFill/>
                          </a:ln>
                          <a:solidFill>
                            <a:prstClr val="black"/>
                          </a:solidFill>
                          <a:effectLst/>
                          <a:uLnTx/>
                          <a:uFillTx/>
                          <a:latin typeface="+mn-lt"/>
                          <a:ea typeface="+mn-ea"/>
                          <a:cs typeface="+mn-cs"/>
                        </a:rPr>
                        <a:t>認定</a:t>
                      </a:r>
                      <a:r>
                        <a:rPr kumimoji="1" lang="en-US" altLang="ja-JP" sz="2200" b="1" i="0" u="none" strike="noStrike" kern="1200" cap="none" spc="0" normalizeH="0" baseline="0" noProof="0" dirty="0">
                          <a:ln>
                            <a:noFill/>
                          </a:ln>
                          <a:solidFill>
                            <a:prstClr val="black"/>
                          </a:solidFill>
                          <a:effectLst/>
                          <a:uLnTx/>
                          <a:uFillTx/>
                          <a:latin typeface="+mn-lt"/>
                          <a:ea typeface="+mn-ea"/>
                          <a:cs typeface="+mn-cs"/>
                        </a:rPr>
                        <a:t>NPO</a:t>
                      </a:r>
                      <a:r>
                        <a:rPr kumimoji="1" lang="ja-JP" altLang="en-US" sz="2200" b="1" i="0" u="none" strike="noStrike" kern="1200" cap="none" spc="0" normalizeH="0" baseline="0" noProof="0" dirty="0">
                          <a:ln>
                            <a:noFill/>
                          </a:ln>
                          <a:solidFill>
                            <a:prstClr val="black"/>
                          </a:solidFill>
                          <a:effectLst/>
                          <a:uLnTx/>
                          <a:uFillTx/>
                          <a:latin typeface="+mn-lt"/>
                          <a:ea typeface="+mn-ea"/>
                          <a:cs typeface="+mn-cs"/>
                        </a:rPr>
                        <a:t> コミュニティケア街ねっと</a:t>
                      </a:r>
                      <a:endParaRPr kumimoji="1" lang="en-US" altLang="ja-JP" sz="2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n-lt"/>
                          <a:ea typeface="+mn-ea"/>
                          <a:cs typeface="+mn-cs"/>
                        </a:rPr>
                        <a:t>      　　</a:t>
                      </a:r>
                      <a:r>
                        <a:rPr kumimoji="1" lang="ja-JP" altLang="en-US" sz="2000" b="0" i="0" u="none" strike="noStrike" kern="1200" cap="none" spc="0" normalizeH="0" baseline="0" noProof="0" dirty="0">
                          <a:ln>
                            <a:noFill/>
                          </a:ln>
                          <a:solidFill>
                            <a:prstClr val="black"/>
                          </a:solidFill>
                          <a:effectLst/>
                          <a:uLnTx/>
                          <a:uFillTx/>
                          <a:latin typeface="+mn-lt"/>
                          <a:ea typeface="+mn-ea"/>
                          <a:cs typeface="+mn-cs"/>
                        </a:rPr>
                        <a:t>本部と千葉センター併設</a:t>
                      </a:r>
                      <a:endParaRPr kumimoji="1" lang="en-US" altLang="ja-JP"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・各種相談窓口、社会参加支援事業</a:t>
                      </a:r>
                      <a:endParaRPr kumimoji="1" lang="en-US" altLang="ja-JP"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・生活支援サービス事業</a:t>
                      </a:r>
                      <a:endParaRPr kumimoji="1" lang="en-US" altLang="ja-JP"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・地域交流事業　あみぃこ </a:t>
                      </a:r>
                      <a:r>
                        <a:rPr kumimoji="1" lang="en-US" altLang="ja-JP" sz="1800" b="0" i="0" u="none" strike="noStrike" kern="1200" cap="none" spc="0" normalizeH="0" baseline="0" noProof="0" dirty="0" err="1">
                          <a:ln>
                            <a:noFill/>
                          </a:ln>
                          <a:solidFill>
                            <a:prstClr val="black"/>
                          </a:solidFill>
                          <a:effectLst/>
                          <a:uLnTx/>
                          <a:uFillTx/>
                          <a:latin typeface="+mj-ea"/>
                          <a:ea typeface="+mj-ea"/>
                          <a:cs typeface="+mn-cs"/>
                        </a:rPr>
                        <a:t>amico</a:t>
                      </a:r>
                      <a:endParaRPr kumimoji="1" lang="en-US" altLang="ja-JP" sz="1800" b="0" i="0" u="none" strike="noStrike" kern="1200" cap="none" spc="0" normalizeH="0" baseline="0" noProof="0" dirty="0">
                        <a:ln>
                          <a:noFill/>
                        </a:ln>
                        <a:solidFill>
                          <a:prstClr val="black"/>
                        </a:solidFill>
                        <a:effectLst/>
                        <a:uLnTx/>
                        <a:uFillTx/>
                        <a:latin typeface="+mj-ea"/>
                        <a:ea typeface="+mj-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・子供の一時預かり事業　たあ～たん</a:t>
                      </a:r>
                      <a:endParaRPr kumimoji="1" lang="en-US" altLang="ja-JP"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・地域コーディネーター</a:t>
                      </a:r>
                      <a:endParaRPr kumimoji="1" lang="en-US" altLang="ja-JP"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・親子ひろば</a:t>
                      </a:r>
                      <a:br>
                        <a:rPr kumimoji="1" lang="en-US" altLang="ja-JP" sz="1400" b="0" i="0" u="none" strike="noStrike" kern="1200" cap="none" spc="0" normalizeH="0" baseline="0" noProof="0" dirty="0">
                          <a:ln>
                            <a:noFill/>
                          </a:ln>
                          <a:solidFill>
                            <a:prstClr val="black"/>
                          </a:solidFill>
                          <a:effectLst/>
                          <a:uLnTx/>
                          <a:uFillTx/>
                          <a:latin typeface="+mn-lt"/>
                          <a:ea typeface="+mn-ea"/>
                          <a:cs typeface="+mn-cs"/>
                        </a:rPr>
                      </a:b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・こどもカフェ　</a:t>
                      </a:r>
                      <a:r>
                        <a:rPr kumimoji="1" lang="ja-JP" altLang="en-US" sz="1800" b="0" i="0" u="none" strike="noStrike" kern="1200" cap="none" spc="0" normalizeH="0" baseline="0" noProof="0" dirty="0">
                          <a:ln>
                            <a:noFill/>
                          </a:ln>
                          <a:solidFill>
                            <a:prstClr val="black"/>
                          </a:solidFill>
                          <a:effectLst/>
                          <a:uLnTx/>
                          <a:uFillTx/>
                          <a:latin typeface="+mj-ea"/>
                          <a:ea typeface="+mj-ea"/>
                          <a:cs typeface="+mn-cs"/>
                        </a:rPr>
                        <a:t>３</a:t>
                      </a:r>
                      <a:r>
                        <a:rPr kumimoji="1" lang="en-US" altLang="ja-JP" sz="1800" b="0" i="0" u="none" strike="noStrike" kern="1200" cap="none" spc="0" normalizeH="0" baseline="0" noProof="0" dirty="0" err="1">
                          <a:ln>
                            <a:noFill/>
                          </a:ln>
                          <a:solidFill>
                            <a:prstClr val="black"/>
                          </a:solidFill>
                          <a:effectLst/>
                          <a:uLnTx/>
                          <a:uFillTx/>
                          <a:latin typeface="+mj-ea"/>
                          <a:ea typeface="+mj-ea"/>
                          <a:cs typeface="+mn-cs"/>
                        </a:rPr>
                        <a:t>rd</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プレイス虹</a:t>
                      </a:r>
                      <a:endParaRPr kumimoji="1" lang="en-US" altLang="ja-JP"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・成年後見事業、第三者評価事業など</a:t>
                      </a:r>
                      <a:endParaRPr kumimoji="1" lang="en-US" altLang="ja-JP"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・生活困窮者支援事業</a:t>
                      </a:r>
                      <a:endParaRPr kumimoji="1" lang="en-US" altLang="ja-JP"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2000" b="1" i="0" u="none" strike="noStrike" kern="1200" cap="none" spc="0" normalizeH="0" baseline="0" noProof="0" dirty="0">
                          <a:ln>
                            <a:noFill/>
                          </a:ln>
                          <a:solidFill>
                            <a:prstClr val="black"/>
                          </a:solidFill>
                          <a:effectLst/>
                          <a:uLnTx/>
                          <a:uFillTx/>
                          <a:latin typeface="+mj-lt"/>
                          <a:ea typeface="+mn-ea"/>
                          <a:cs typeface="+mn-cs"/>
                        </a:rPr>
                        <a:t>地域活動スペース虹 </a:t>
                      </a:r>
                      <a:endParaRPr kumimoji="1" lang="en-US" altLang="ja-JP" sz="2000" b="1"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2000" b="1" i="0" u="none" strike="noStrike" kern="1200" cap="none" spc="0" normalizeH="0" baseline="0" noProof="0" dirty="0">
                          <a:ln>
                            <a:noFill/>
                          </a:ln>
                          <a:solidFill>
                            <a:prstClr val="black"/>
                          </a:solidFill>
                          <a:effectLst/>
                          <a:uLnTx/>
                          <a:uFillTx/>
                          <a:latin typeface="+mj-lt"/>
                          <a:ea typeface="+mn-ea"/>
                          <a:cs typeface="+mn-cs"/>
                        </a:rPr>
                        <a:t>会議室　宙（そら）</a:t>
                      </a:r>
                      <a:endParaRPr kumimoji="1" lang="en-US" altLang="ja-JP" sz="2200" b="0" dirty="0">
                        <a:solidFill>
                          <a:schemeClr val="accent6">
                            <a:lumMod val="50000"/>
                          </a:schemeClr>
                        </a:solidFill>
                        <a:effectLst/>
                        <a:latin typeface="HGP創英角ｺﾞｼｯｸUB" pitchFamily="50" charset="-128"/>
                        <a:ea typeface="HGP創英角ｺﾞｼｯｸUB" pitchFamily="50" charset="-128"/>
                      </a:endParaRPr>
                    </a:p>
                  </a:txBody>
                  <a:tcPr marL="91443" marR="91443" marT="45711" marB="45711"/>
                </a:tc>
                <a:extLst>
                  <a:ext uri="{0D108BD9-81ED-4DB2-BD59-A6C34878D82A}">
                    <a16:rowId xmlns:a16="http://schemas.microsoft.com/office/drawing/2014/main" val="10001"/>
                  </a:ext>
                </a:extLst>
              </a:tr>
              <a:tr h="1225334">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mn-lt"/>
                          <a:ea typeface="+mn-ea"/>
                          <a:cs typeface="+mn-cs"/>
                        </a:rPr>
                        <a:t>　</a:t>
                      </a:r>
                      <a:r>
                        <a:rPr kumimoji="1" lang="en-US" altLang="ja-JP" sz="2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2200" b="1" i="0" u="none" strike="noStrike" kern="1200" cap="none" spc="0" normalizeH="0" baseline="0" noProof="0" dirty="0">
                          <a:ln>
                            <a:noFill/>
                          </a:ln>
                          <a:solidFill>
                            <a:prstClr val="black"/>
                          </a:solidFill>
                          <a:effectLst/>
                          <a:uLnTx/>
                          <a:uFillTx/>
                          <a:latin typeface="+mn-lt"/>
                          <a:ea typeface="+mn-ea"/>
                          <a:cs typeface="+mn-cs"/>
                        </a:rPr>
                        <a:t>地域交流カフェ</a:t>
                      </a:r>
                      <a:r>
                        <a:rPr kumimoji="1" lang="ja-JP" altLang="en-US" sz="2000" b="1" i="0" u="none" strike="noStrike" kern="1200" cap="none" spc="0" normalizeH="0" baseline="0" noProof="0" dirty="0">
                          <a:ln>
                            <a:noFill/>
                          </a:ln>
                          <a:solidFill>
                            <a:prstClr val="black"/>
                          </a:solidFill>
                          <a:effectLst/>
                          <a:uLnTx/>
                          <a:uFillTx/>
                          <a:latin typeface="+mn-lt"/>
                          <a:ea typeface="+mn-ea"/>
                          <a:cs typeface="+mn-cs"/>
                        </a:rPr>
                        <a:t>　</a:t>
                      </a:r>
                      <a:endParaRPr kumimoji="1" lang="en-US" altLang="ja-JP"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lt"/>
                          <a:ea typeface="+mn-ea"/>
                          <a:cs typeface="+mn-cs"/>
                        </a:rPr>
                        <a:t>  　　美食の森　</a:t>
                      </a:r>
                      <a:r>
                        <a:rPr kumimoji="1" lang="ja-JP" altLang="en-US" sz="2200" b="1" i="0" u="none" strike="noStrike" kern="1200" cap="none" spc="0" normalizeH="0" baseline="0" noProof="0" dirty="0">
                          <a:ln>
                            <a:noFill/>
                          </a:ln>
                          <a:solidFill>
                            <a:prstClr val="black"/>
                          </a:solidFill>
                          <a:effectLst/>
                          <a:uLnTx/>
                          <a:uFillTx/>
                          <a:latin typeface="+mn-lt"/>
                          <a:ea typeface="+mn-ea"/>
                          <a:cs typeface="+mn-cs"/>
                        </a:rPr>
                        <a:t>菜の花</a:t>
                      </a:r>
                      <a:r>
                        <a:rPr kumimoji="1" lang="en-US" altLang="ja-JP" sz="2400" b="1" i="0" u="none" strike="noStrike" kern="1200" cap="none" spc="0" normalizeH="0" baseline="0" noProof="0" dirty="0">
                          <a:ln>
                            <a:noFill/>
                          </a:ln>
                          <a:solidFill>
                            <a:prstClr val="black"/>
                          </a:solidFill>
                          <a:effectLst/>
                          <a:uLnTx/>
                          <a:uFillTx/>
                          <a:latin typeface="+mn-lt"/>
                          <a:ea typeface="+mn-ea"/>
                          <a:cs typeface="+mn-cs"/>
                        </a:rPr>
                        <a:t>Market</a:t>
                      </a:r>
                      <a:endParaRPr kumimoji="1" lang="en-US" altLang="ja-JP" sz="2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200" b="1" i="0" u="none" strike="noStrike" kern="1200" cap="none" spc="0" normalizeH="0" baseline="0" noProof="0" dirty="0">
                        <a:ln>
                          <a:noFill/>
                        </a:ln>
                        <a:solidFill>
                          <a:prstClr val="black"/>
                        </a:solidFill>
                        <a:effectLst/>
                        <a:uLnTx/>
                        <a:uFillTx/>
                        <a:latin typeface="+mn-lt"/>
                        <a:ea typeface="+mn-ea"/>
                        <a:cs typeface="+mn-cs"/>
                      </a:endParaRPr>
                    </a:p>
                  </a:txBody>
                  <a:tcPr marL="91443" marR="91443" marT="45711" marB="4571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dirty="0"/>
                    </a:p>
                  </a:txBody>
                  <a:tcPr marL="91443" marR="91443" marT="45711" marB="45711"/>
                </a:tc>
                <a:extLst>
                  <a:ext uri="{0D108BD9-81ED-4DB2-BD59-A6C34878D82A}">
                    <a16:rowId xmlns:a16="http://schemas.microsoft.com/office/drawing/2014/main" val="10002"/>
                  </a:ext>
                </a:extLst>
              </a:tr>
            </a:tbl>
          </a:graphicData>
        </a:graphic>
      </p:graphicFrame>
      <p:sp>
        <p:nvSpPr>
          <p:cNvPr id="51215" name="スライド番号プレースホルダ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D8081FA-5D01-45CF-B52F-49E84A65F5F5}" type="slidenum">
              <a:rPr lang="ja-JP" altLang="en-US" sz="1200">
                <a:solidFill>
                  <a:srgbClr val="898989"/>
                </a:solidFill>
                <a:latin typeface="Arial" panose="020B0604020202020204" pitchFamily="34" charset="0"/>
              </a:rPr>
              <a:pPr>
                <a:spcBef>
                  <a:spcPct val="0"/>
                </a:spcBef>
                <a:buFontTx/>
                <a:buNone/>
              </a:pPr>
              <a:t>30</a:t>
            </a:fld>
            <a:endParaRPr lang="ja-JP" altLang="en-US" sz="1200">
              <a:solidFill>
                <a:srgbClr val="898989"/>
              </a:solidFill>
              <a:latin typeface="Arial" panose="020B0604020202020204" pitchFamily="34" charset="0"/>
            </a:endParaRPr>
          </a:p>
        </p:txBody>
      </p:sp>
      <p:cxnSp>
        <p:nvCxnSpPr>
          <p:cNvPr id="3" name="直線コネクタ 2"/>
          <p:cNvCxnSpPr/>
          <p:nvPr/>
        </p:nvCxnSpPr>
        <p:spPr>
          <a:xfrm>
            <a:off x="5951538" y="1052514"/>
            <a:ext cx="0" cy="5805487"/>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1631950" y="298451"/>
            <a:ext cx="8751888" cy="1622425"/>
          </a:xfrm>
          <a:solidFill>
            <a:schemeClr val="bg1"/>
          </a:solidFill>
        </p:spPr>
        <p:txBody>
          <a:bodyPr/>
          <a:lstStyle/>
          <a:p>
            <a:pPr>
              <a:spcBef>
                <a:spcPts val="800"/>
              </a:spcBef>
              <a:defRPr/>
            </a:pPr>
            <a:r>
              <a:rPr lang="ja-JP" altLang="en-US" sz="3400" dirty="0"/>
              <a:t>買い物代行サービスと配食サービス</a:t>
            </a:r>
            <a:br>
              <a:rPr lang="en-US" altLang="ja-JP" sz="3400" u="sng" dirty="0"/>
            </a:br>
            <a:r>
              <a:rPr lang="en-US" altLang="ja-JP" sz="3400" u="sng" dirty="0">
                <a:latin typeface="+mj-ea"/>
              </a:rPr>
              <a:t>*</a:t>
            </a:r>
            <a:r>
              <a:rPr lang="ja-JP" altLang="en-US" sz="3400" u="sng" dirty="0"/>
              <a:t>地域の見守り・気づき機能付き</a:t>
            </a:r>
            <a:r>
              <a:rPr lang="en-US" altLang="ja-JP" sz="3400" u="sng" dirty="0">
                <a:latin typeface="+mj-ea"/>
              </a:rPr>
              <a:t>*</a:t>
            </a:r>
            <a:endParaRPr lang="ja-JP" altLang="en-US" sz="3400" u="sng" dirty="0"/>
          </a:p>
        </p:txBody>
      </p:sp>
      <p:sp>
        <p:nvSpPr>
          <p:cNvPr id="57350" name="スライド番号プレースホルダ 6"/>
          <p:cNvSpPr>
            <a:spLocks noGrp="1" noChangeArrowheads="1"/>
          </p:cNvSpPr>
          <p:nvPr>
            <p:ph type="sldNum" sz="quarter" idx="12"/>
          </p:nvPr>
        </p:nvSpPr>
        <p:spPr bwMode="auto">
          <a:xfrm>
            <a:off x="9840914" y="6519864"/>
            <a:ext cx="3698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1363" indent="-285750" defTabSz="91281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1413" indent="-228600" defTabSz="9128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5986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58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30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02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74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46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034F34A2-1BCE-476B-B817-8DDCC7E79DA2}" type="slidenum">
              <a:rPr lang="ja-JP" altLang="en-US" sz="1200">
                <a:solidFill>
                  <a:srgbClr val="898989"/>
                </a:solidFill>
                <a:latin typeface="Arial" panose="020B0604020202020204" pitchFamily="34" charset="0"/>
              </a:rPr>
              <a:pPr>
                <a:spcBef>
                  <a:spcPct val="0"/>
                </a:spcBef>
                <a:buFontTx/>
                <a:buNone/>
              </a:pPr>
              <a:t>31</a:t>
            </a:fld>
            <a:endParaRPr lang="ja-JP" altLang="en-US" sz="1200">
              <a:solidFill>
                <a:srgbClr val="898989"/>
              </a:solidFill>
              <a:latin typeface="Arial" panose="020B0604020202020204" pitchFamily="34" charset="0"/>
            </a:endParaRPr>
          </a:p>
        </p:txBody>
      </p:sp>
      <p:sp>
        <p:nvSpPr>
          <p:cNvPr id="4" name="正方形/長方形 3"/>
          <p:cNvSpPr/>
          <p:nvPr/>
        </p:nvSpPr>
        <p:spPr>
          <a:xfrm>
            <a:off x="2779714" y="1644650"/>
            <a:ext cx="6269037"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dirty="0">
                <a:solidFill>
                  <a:schemeClr val="tx1"/>
                </a:solidFill>
              </a:rPr>
              <a:t>平成</a:t>
            </a:r>
            <a:r>
              <a:rPr lang="en-US" altLang="ja-JP" sz="2000" dirty="0">
                <a:solidFill>
                  <a:schemeClr val="tx1"/>
                </a:solidFill>
              </a:rPr>
              <a:t>23</a:t>
            </a:r>
            <a:r>
              <a:rPr lang="ja-JP" altLang="en-US" sz="2000" dirty="0">
                <a:solidFill>
                  <a:schemeClr val="tx1"/>
                </a:solidFill>
              </a:rPr>
              <a:t>年度は千葉県買い物弱者対策モデル実証事業</a:t>
            </a:r>
            <a:endParaRPr lang="en-US" altLang="ja-JP" sz="2000" dirty="0">
              <a:solidFill>
                <a:schemeClr val="tx1"/>
              </a:solidFill>
            </a:endParaRPr>
          </a:p>
        </p:txBody>
      </p:sp>
      <p:sp>
        <p:nvSpPr>
          <p:cNvPr id="8" name="正方形/長方形 7"/>
          <p:cNvSpPr/>
          <p:nvPr/>
        </p:nvSpPr>
        <p:spPr>
          <a:xfrm>
            <a:off x="1992314" y="2287588"/>
            <a:ext cx="8751888" cy="4021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50000"/>
              </a:lnSpc>
              <a:defRPr/>
            </a:pPr>
            <a:r>
              <a:rPr lang="ja-JP" altLang="en-US" sz="2400" b="1" dirty="0">
                <a:solidFill>
                  <a:schemeClr val="tx2"/>
                </a:solidFill>
                <a:latin typeface="+mn-ea"/>
              </a:rPr>
              <a:t>　利用実績（</a:t>
            </a:r>
            <a:r>
              <a:rPr lang="en-US" altLang="ja-JP" sz="2400" b="1" dirty="0">
                <a:solidFill>
                  <a:schemeClr val="tx2"/>
                </a:solidFill>
                <a:latin typeface="+mn-ea"/>
              </a:rPr>
              <a:t>2021</a:t>
            </a:r>
            <a:r>
              <a:rPr lang="ja-JP" altLang="en-US" sz="2400" b="1" dirty="0">
                <a:solidFill>
                  <a:schemeClr val="tx2"/>
                </a:solidFill>
                <a:latin typeface="+mn-ea"/>
              </a:rPr>
              <a:t>年度実績）</a:t>
            </a:r>
            <a:endParaRPr lang="en-US" altLang="ja-JP" sz="2400" b="1" dirty="0">
              <a:solidFill>
                <a:schemeClr val="tx2"/>
              </a:solidFill>
              <a:latin typeface="+mn-ea"/>
            </a:endParaRPr>
          </a:p>
          <a:p>
            <a:pPr eaLnBrk="1" hangingPunct="1">
              <a:lnSpc>
                <a:spcPct val="150000"/>
              </a:lnSpc>
              <a:defRPr/>
            </a:pPr>
            <a:r>
              <a:rPr lang="ja-JP" altLang="en-US" sz="2000" b="1" dirty="0">
                <a:solidFill>
                  <a:srgbClr val="0070C0"/>
                </a:solidFill>
                <a:latin typeface="+mn-ea"/>
              </a:rPr>
              <a:t>　　 </a:t>
            </a:r>
            <a:r>
              <a:rPr lang="ja-JP" altLang="en-US" sz="2400" b="1" dirty="0">
                <a:solidFill>
                  <a:srgbClr val="0070C0"/>
                </a:solidFill>
                <a:latin typeface="+mn-ea"/>
              </a:rPr>
              <a:t>買い物代行　　</a:t>
            </a:r>
            <a:r>
              <a:rPr lang="en-US" altLang="ja-JP" sz="2400" b="1" dirty="0">
                <a:solidFill>
                  <a:srgbClr val="0070C0"/>
                </a:solidFill>
                <a:latin typeface="+mn-ea"/>
              </a:rPr>
              <a:t>1,545</a:t>
            </a:r>
            <a:r>
              <a:rPr lang="ja-JP" altLang="en-US" sz="2400" b="1" dirty="0">
                <a:solidFill>
                  <a:srgbClr val="0070C0"/>
                </a:solidFill>
                <a:latin typeface="+mn-ea"/>
              </a:rPr>
              <a:t>件 ・ 利用平均単価　</a:t>
            </a:r>
            <a:r>
              <a:rPr lang="en-US" altLang="ja-JP" sz="2400" b="1" dirty="0">
                <a:solidFill>
                  <a:srgbClr val="0070C0"/>
                </a:solidFill>
                <a:latin typeface="+mn-ea"/>
              </a:rPr>
              <a:t>4,700</a:t>
            </a:r>
            <a:r>
              <a:rPr lang="ja-JP" altLang="en-US" sz="2400" b="1" dirty="0">
                <a:solidFill>
                  <a:srgbClr val="0070C0"/>
                </a:solidFill>
                <a:latin typeface="+mn-ea"/>
              </a:rPr>
              <a:t>円</a:t>
            </a:r>
            <a:endParaRPr lang="en-US" altLang="ja-JP" sz="2400" b="1" dirty="0">
              <a:solidFill>
                <a:srgbClr val="0070C0"/>
              </a:solidFill>
              <a:latin typeface="+mn-ea"/>
            </a:endParaRPr>
          </a:p>
          <a:p>
            <a:pPr eaLnBrk="1" hangingPunct="1">
              <a:lnSpc>
                <a:spcPct val="150000"/>
              </a:lnSpc>
              <a:defRPr/>
            </a:pPr>
            <a:r>
              <a:rPr lang="ja-JP" altLang="en-US" sz="2400" b="1" dirty="0">
                <a:solidFill>
                  <a:srgbClr val="0070C0"/>
                </a:solidFill>
                <a:latin typeface="+mn-ea"/>
              </a:rPr>
              <a:t>　　配食サービス  </a:t>
            </a:r>
            <a:r>
              <a:rPr lang="en-US" altLang="ja-JP" sz="2400" b="1" dirty="0">
                <a:solidFill>
                  <a:srgbClr val="0070C0"/>
                </a:solidFill>
                <a:latin typeface="+mn-ea"/>
              </a:rPr>
              <a:t>1,248</a:t>
            </a:r>
            <a:r>
              <a:rPr lang="ja-JP" altLang="en-US" sz="2400" b="1" dirty="0">
                <a:solidFill>
                  <a:srgbClr val="0070C0"/>
                </a:solidFill>
                <a:latin typeface="+mn-ea"/>
              </a:rPr>
              <a:t>件 ・ 利用平均単価　</a:t>
            </a:r>
            <a:r>
              <a:rPr lang="en-US" altLang="ja-JP" sz="2400" b="1" dirty="0">
                <a:solidFill>
                  <a:srgbClr val="0070C0"/>
                </a:solidFill>
                <a:latin typeface="+mn-ea"/>
              </a:rPr>
              <a:t>1,522</a:t>
            </a:r>
            <a:r>
              <a:rPr lang="ja-JP" altLang="en-US" sz="2400" b="1" dirty="0">
                <a:solidFill>
                  <a:srgbClr val="0070C0"/>
                </a:solidFill>
                <a:latin typeface="+mn-ea"/>
              </a:rPr>
              <a:t>円</a:t>
            </a:r>
            <a:endParaRPr lang="en-US" altLang="ja-JP" sz="2400" b="1" dirty="0">
              <a:solidFill>
                <a:srgbClr val="0070C0"/>
              </a:solidFill>
              <a:latin typeface="+mn-ea"/>
            </a:endParaRPr>
          </a:p>
          <a:p>
            <a:pPr>
              <a:spcBef>
                <a:spcPts val="600"/>
              </a:spcBef>
              <a:defRPr/>
            </a:pPr>
            <a:r>
              <a:rPr lang="ja-JP" altLang="en-US" sz="2200" dirty="0">
                <a:solidFill>
                  <a:schemeClr val="tx1"/>
                </a:solidFill>
                <a:latin typeface="+mn-ea"/>
              </a:rPr>
              <a:t>　　</a:t>
            </a:r>
            <a:r>
              <a:rPr lang="ja-JP" altLang="en-US" dirty="0">
                <a:solidFill>
                  <a:schemeClr val="tx1"/>
                </a:solidFill>
                <a:latin typeface="+mn-ea"/>
              </a:rPr>
              <a:t>配食サービス件数は、買い物代行時の</a:t>
            </a:r>
            <a:endParaRPr lang="en-US" altLang="ja-JP" dirty="0">
              <a:solidFill>
                <a:schemeClr val="tx1"/>
              </a:solidFill>
              <a:latin typeface="+mn-ea"/>
            </a:endParaRPr>
          </a:p>
          <a:p>
            <a:pPr>
              <a:spcBef>
                <a:spcPts val="600"/>
              </a:spcBef>
              <a:defRPr/>
            </a:pPr>
            <a:r>
              <a:rPr lang="ja-JP" altLang="en-US" dirty="0">
                <a:solidFill>
                  <a:schemeClr val="tx1"/>
                </a:solidFill>
                <a:latin typeface="+mn-ea"/>
              </a:rPr>
              <a:t>　　配達に乗せている件数と単独配達の件数</a:t>
            </a:r>
            <a:endParaRPr lang="en-US" altLang="ja-JP" dirty="0">
              <a:solidFill>
                <a:schemeClr val="tx1"/>
              </a:solidFill>
              <a:latin typeface="+mn-ea"/>
            </a:endParaRPr>
          </a:p>
          <a:p>
            <a:pPr>
              <a:spcBef>
                <a:spcPts val="600"/>
              </a:spcBef>
              <a:defRPr/>
            </a:pPr>
            <a:r>
              <a:rPr lang="ja-JP" altLang="en-US" dirty="0">
                <a:solidFill>
                  <a:schemeClr val="tx1"/>
                </a:solidFill>
                <a:latin typeface="+mn-ea"/>
              </a:rPr>
              <a:t>　　と合わせている。</a:t>
            </a:r>
            <a:endParaRPr lang="en-US" altLang="ja-JP" dirty="0">
              <a:solidFill>
                <a:schemeClr val="tx1"/>
              </a:solidFill>
              <a:latin typeface="+mn-ea"/>
            </a:endParaRPr>
          </a:p>
          <a:p>
            <a:pPr>
              <a:spcBef>
                <a:spcPts val="600"/>
              </a:spcBef>
              <a:defRPr/>
            </a:pPr>
            <a:endParaRPr lang="en-US" altLang="ja-JP" sz="2200" dirty="0">
              <a:solidFill>
                <a:schemeClr val="tx1"/>
              </a:solidFill>
              <a:latin typeface="+mn-ea"/>
            </a:endParaRPr>
          </a:p>
          <a:p>
            <a:pPr>
              <a:spcBef>
                <a:spcPts val="600"/>
              </a:spcBef>
              <a:defRPr/>
            </a:pPr>
            <a:r>
              <a:rPr lang="ja-JP" altLang="en-US" sz="2200" dirty="0">
                <a:solidFill>
                  <a:schemeClr val="tx1"/>
                </a:solidFill>
                <a:latin typeface="+mn-ea"/>
              </a:rPr>
              <a:t>配食サービスの利用者は、</a:t>
            </a:r>
            <a:endParaRPr lang="en-US" altLang="ja-JP" sz="2200" dirty="0">
              <a:solidFill>
                <a:schemeClr val="tx1"/>
              </a:solidFill>
              <a:latin typeface="+mn-ea"/>
            </a:endParaRPr>
          </a:p>
          <a:p>
            <a:pPr>
              <a:defRPr/>
            </a:pPr>
            <a:r>
              <a:rPr lang="ja-JP" altLang="en-US" sz="2200" dirty="0">
                <a:solidFill>
                  <a:schemeClr val="tx1"/>
                </a:solidFill>
                <a:latin typeface="+mn-ea"/>
              </a:rPr>
              <a:t>・高齢者の単身又は夫婦の世帯など</a:t>
            </a:r>
            <a:r>
              <a:rPr lang="ja-JP" altLang="ja-JP" sz="2400" dirty="0"/>
              <a:t>帯など</a:t>
            </a:r>
            <a:r>
              <a:rPr lang="ja-JP" altLang="ja-JP" sz="2400" kern="100" dirty="0">
                <a:latin typeface="ＭＳ ゴシック" panose="020B0609070205080204" pitchFamily="49" charset="-128"/>
                <a:ea typeface="ＭＳ ゴシック" panose="020B0609070205080204" pitchFamily="49" charset="-128"/>
                <a:cs typeface="Courier New" panose="02070309020205020404" pitchFamily="49" charset="0"/>
              </a:rPr>
              <a:t>高高齢者の又は夫婦の世</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83395" y="1989138"/>
            <a:ext cx="9805220" cy="4431983"/>
          </a:xfrm>
          <a:prstGeom prst="rect">
            <a:avLst/>
          </a:prstGeom>
        </p:spPr>
        <p:txBody>
          <a:bodyPr wrap="square">
            <a:spAutoFit/>
          </a:bodyPr>
          <a:lstStyle/>
          <a:p>
            <a:pPr eaLnBrk="1" hangingPunct="1">
              <a:defRPr/>
            </a:pPr>
            <a:r>
              <a:rPr lang="ja-JP" altLang="en-US" sz="2400" b="1" dirty="0">
                <a:solidFill>
                  <a:srgbClr val="000099"/>
                </a:solidFill>
                <a:latin typeface="+mn-ea"/>
              </a:rPr>
              <a:t>①</a:t>
            </a:r>
            <a:r>
              <a:rPr lang="en-US" altLang="ja-JP" sz="2400" b="1" dirty="0">
                <a:solidFill>
                  <a:srgbClr val="000099"/>
                </a:solidFill>
                <a:latin typeface="+mn-ea"/>
              </a:rPr>
              <a:t>Hot</a:t>
            </a:r>
            <a:r>
              <a:rPr lang="ja-JP" altLang="en-US" sz="2400" b="1" dirty="0">
                <a:solidFill>
                  <a:srgbClr val="000099"/>
                </a:solidFill>
                <a:latin typeface="+mn-ea"/>
              </a:rPr>
              <a:t> </a:t>
            </a:r>
            <a:r>
              <a:rPr lang="en-US" altLang="ja-JP" sz="2400" b="1" dirty="0">
                <a:solidFill>
                  <a:srgbClr val="000099"/>
                </a:solidFill>
                <a:latin typeface="+mn-ea"/>
              </a:rPr>
              <a:t>line</a:t>
            </a:r>
            <a:r>
              <a:rPr lang="ja-JP" altLang="en-US" sz="2400" b="1" dirty="0">
                <a:solidFill>
                  <a:srgbClr val="000099"/>
                </a:solidFill>
                <a:latin typeface="+mn-ea"/>
              </a:rPr>
              <a:t>相談</a:t>
            </a:r>
            <a:endParaRPr lang="en-US" altLang="ja-JP" sz="2400" b="1" dirty="0">
              <a:solidFill>
                <a:srgbClr val="000099"/>
              </a:solidFill>
              <a:latin typeface="+mn-ea"/>
            </a:endParaRPr>
          </a:p>
          <a:p>
            <a:pPr>
              <a:spcAft>
                <a:spcPts val="600"/>
              </a:spcAft>
              <a:defRPr/>
            </a:pPr>
            <a:r>
              <a:rPr lang="ja-JP" altLang="en-US" sz="2000" dirty="0">
                <a:latin typeface="+mn-ea"/>
              </a:rPr>
              <a:t>　　本人の意思による相談（相談窓口への直接来訪あるいは電話）</a:t>
            </a:r>
            <a:endParaRPr lang="en-US" altLang="ja-JP" sz="2000" dirty="0">
              <a:latin typeface="+mn-ea"/>
            </a:endParaRPr>
          </a:p>
          <a:p>
            <a:pPr eaLnBrk="1" hangingPunct="1">
              <a:buFont typeface="Wingdings" pitchFamily="2" charset="2"/>
              <a:buChar char="u"/>
              <a:defRPr/>
            </a:pPr>
            <a:r>
              <a:rPr lang="ja-JP" altLang="en-US" sz="2000" b="1" dirty="0">
                <a:latin typeface="+mn-ea"/>
              </a:rPr>
              <a:t>生活や福祉全般に関する相談　　　　</a:t>
            </a:r>
            <a:endParaRPr lang="en-US" altLang="ja-JP" sz="2000" dirty="0">
              <a:latin typeface="+mn-ea"/>
            </a:endParaRPr>
          </a:p>
          <a:p>
            <a:pPr eaLnBrk="1" hangingPunct="1">
              <a:defRPr/>
            </a:pPr>
            <a:r>
              <a:rPr lang="ja-JP" altLang="en-US" sz="2000" b="1" dirty="0">
                <a:latin typeface="+mn-ea"/>
              </a:rPr>
              <a:t>　　　</a:t>
            </a:r>
            <a:r>
              <a:rPr lang="ja-JP" altLang="en-US" sz="2000" dirty="0">
                <a:latin typeface="+mn-ea"/>
              </a:rPr>
              <a:t>ボランティア活動・子育て・福祉サービスなど</a:t>
            </a:r>
            <a:endParaRPr lang="en-US" altLang="ja-JP" sz="2000" dirty="0">
              <a:latin typeface="+mn-ea"/>
            </a:endParaRPr>
          </a:p>
          <a:p>
            <a:pPr eaLnBrk="1" hangingPunct="1">
              <a:defRPr/>
            </a:pPr>
            <a:r>
              <a:rPr lang="ja-JP" altLang="en-US" sz="2000" b="1" dirty="0">
                <a:latin typeface="+mn-ea"/>
              </a:rPr>
              <a:t>◆生活再生に関する相談　　</a:t>
            </a:r>
            <a:r>
              <a:rPr lang="ja-JP" altLang="en-US" sz="2000" dirty="0">
                <a:latin typeface="+mn-ea"/>
              </a:rPr>
              <a:t>（</a:t>
            </a:r>
            <a:r>
              <a:rPr lang="en-US" altLang="ja-JP" sz="2000" dirty="0">
                <a:latin typeface="+mn-ea"/>
              </a:rPr>
              <a:t>2013</a:t>
            </a:r>
            <a:r>
              <a:rPr lang="ja-JP" altLang="en-US" sz="2000" dirty="0">
                <a:latin typeface="+mn-ea"/>
              </a:rPr>
              <a:t>年度まで千葉県委託事業委託事業）　　　　　　　　　　　　　</a:t>
            </a:r>
            <a:r>
              <a:rPr lang="ja-JP" altLang="en-US" sz="2000" b="1" dirty="0">
                <a:latin typeface="+mn-ea"/>
              </a:rPr>
              <a:t>　　</a:t>
            </a:r>
            <a:endParaRPr lang="en-US" altLang="ja-JP" sz="2000" b="1" dirty="0">
              <a:latin typeface="+mn-ea"/>
            </a:endParaRPr>
          </a:p>
          <a:p>
            <a:pPr eaLnBrk="1" hangingPunct="1">
              <a:defRPr/>
            </a:pPr>
            <a:r>
              <a:rPr lang="ja-JP" altLang="en-US" sz="2000" b="1" dirty="0">
                <a:latin typeface="+mn-ea"/>
              </a:rPr>
              <a:t>　　　</a:t>
            </a:r>
            <a:r>
              <a:rPr lang="ja-JP" altLang="en-US" sz="2000" dirty="0">
                <a:latin typeface="+mn-ea"/>
              </a:rPr>
              <a:t>多重債務問題・生活困窮・家計簿管理など　　　　　　　　　　　</a:t>
            </a:r>
            <a:endParaRPr lang="en-US" altLang="ja-JP" sz="2000" dirty="0">
              <a:latin typeface="+mn-ea"/>
            </a:endParaRPr>
          </a:p>
          <a:p>
            <a:pPr eaLnBrk="1" hangingPunct="1">
              <a:buFont typeface="Wingdings" pitchFamily="2" charset="2"/>
              <a:buChar char="u"/>
              <a:defRPr/>
            </a:pPr>
            <a:r>
              <a:rPr lang="ja-JP" altLang="en-US" sz="2000" b="1" dirty="0">
                <a:latin typeface="+mn-ea"/>
              </a:rPr>
              <a:t>成年後見制度に関する相談　</a:t>
            </a:r>
            <a:endParaRPr lang="en-US" altLang="ja-JP" sz="2000" b="1" dirty="0">
              <a:latin typeface="+mn-ea"/>
            </a:endParaRPr>
          </a:p>
          <a:p>
            <a:pPr eaLnBrk="1" hangingPunct="1">
              <a:defRPr/>
            </a:pPr>
            <a:r>
              <a:rPr lang="ja-JP" altLang="en-US" sz="2000" b="1" dirty="0">
                <a:latin typeface="+mn-ea"/>
              </a:rPr>
              <a:t>　　　</a:t>
            </a:r>
            <a:r>
              <a:rPr lang="ja-JP" altLang="en-US" sz="2000" dirty="0">
                <a:latin typeface="+mn-ea"/>
              </a:rPr>
              <a:t>制度利用・手続き・権利擁護など　</a:t>
            </a:r>
            <a:endParaRPr lang="en-US" altLang="ja-JP" sz="2400" dirty="0">
              <a:latin typeface="+mn-ea"/>
            </a:endParaRPr>
          </a:p>
          <a:p>
            <a:pPr>
              <a:spcBef>
                <a:spcPts val="600"/>
              </a:spcBef>
              <a:defRPr/>
            </a:pPr>
            <a:r>
              <a:rPr lang="ja-JP" altLang="en-US" sz="2400" b="1" dirty="0">
                <a:solidFill>
                  <a:srgbClr val="000099"/>
                </a:solidFill>
                <a:latin typeface="+mn-ea"/>
              </a:rPr>
              <a:t>②</a:t>
            </a:r>
            <a:r>
              <a:rPr lang="en-US" altLang="ja-JP" sz="2400" b="1" dirty="0">
                <a:solidFill>
                  <a:srgbClr val="000099"/>
                </a:solidFill>
                <a:latin typeface="+mn-ea"/>
              </a:rPr>
              <a:t>Find out</a:t>
            </a:r>
            <a:r>
              <a:rPr lang="ja-JP" altLang="en-US" sz="2400" b="1" dirty="0">
                <a:solidFill>
                  <a:srgbClr val="000099"/>
                </a:solidFill>
                <a:latin typeface="+mn-ea"/>
              </a:rPr>
              <a:t>相談　</a:t>
            </a:r>
            <a:endParaRPr lang="en-US" altLang="ja-JP" sz="2400" b="1" dirty="0">
              <a:solidFill>
                <a:srgbClr val="000099"/>
              </a:solidFill>
              <a:latin typeface="+mn-ea"/>
            </a:endParaRPr>
          </a:p>
          <a:p>
            <a:pPr>
              <a:defRPr/>
            </a:pPr>
            <a:r>
              <a:rPr lang="ja-JP" altLang="en-US" sz="2400" dirty="0">
                <a:latin typeface="+mn-ea"/>
              </a:rPr>
              <a:t>　</a:t>
            </a:r>
            <a:r>
              <a:rPr lang="ja-JP" altLang="en-US" sz="2000" dirty="0">
                <a:latin typeface="+mj-ea"/>
                <a:ea typeface="+mj-ea"/>
              </a:rPr>
              <a:t>課題や問題点を引き出し解決につなげる関係性の中から生まれる相談</a:t>
            </a:r>
            <a:endParaRPr lang="en-US" altLang="ja-JP" sz="2000" dirty="0">
              <a:latin typeface="+mj-ea"/>
              <a:ea typeface="+mj-ea"/>
            </a:endParaRPr>
          </a:p>
          <a:p>
            <a:pPr eaLnBrk="1" hangingPunct="1">
              <a:defRPr/>
            </a:pPr>
            <a:r>
              <a:rPr lang="ja-JP" altLang="en-US" sz="2000" dirty="0">
                <a:latin typeface="+mj-ea"/>
                <a:ea typeface="+mj-ea"/>
              </a:rPr>
              <a:t>スタッフは、さまざまな活動場面や訪問活動の中で、傾聴のスキルを持って　　　対応し、その人の抱えている問題やその裏側にある複雑に絡み合う背景をキャッチして、内外の必要なサービスや支援につなげていく。　　</a:t>
            </a:r>
            <a:endParaRPr lang="ja-JP" altLang="en-US" sz="2400" b="1" dirty="0">
              <a:latin typeface="+mj-ea"/>
              <a:ea typeface="+mj-ea"/>
            </a:endParaRPr>
          </a:p>
        </p:txBody>
      </p:sp>
      <p:sp>
        <p:nvSpPr>
          <p:cNvPr id="70660" name="タイトル 1"/>
          <p:cNvSpPr>
            <a:spLocks noGrp="1"/>
          </p:cNvSpPr>
          <p:nvPr>
            <p:ph type="title"/>
          </p:nvPr>
        </p:nvSpPr>
        <p:spPr>
          <a:xfrm>
            <a:off x="3143250" y="260350"/>
            <a:ext cx="7346950" cy="1657350"/>
          </a:xfrm>
        </p:spPr>
        <p:txBody>
          <a:bodyPr>
            <a:normAutofit fontScale="90000"/>
          </a:bodyPr>
          <a:lstStyle/>
          <a:p>
            <a:pPr defTabSz="912813"/>
            <a:r>
              <a:rPr lang="ja-JP" altLang="en-US" sz="2800" dirty="0"/>
              <a:t>２階　</a:t>
            </a:r>
            <a:r>
              <a:rPr lang="ja-JP" altLang="en-US" sz="2800" u="sng" dirty="0"/>
              <a:t>認定</a:t>
            </a:r>
            <a:r>
              <a:rPr lang="en-US" altLang="ja-JP" sz="2800" u="sng" dirty="0"/>
              <a:t>NPO</a:t>
            </a:r>
            <a:r>
              <a:rPr lang="ja-JP" altLang="en-US" sz="2800" u="sng" dirty="0"/>
              <a:t>法人　コミュニティケア街ねっと</a:t>
            </a:r>
            <a:br>
              <a:rPr lang="en-US" altLang="ja-JP" sz="2800" u="sng" dirty="0"/>
            </a:br>
            <a:r>
              <a:rPr lang="ja-JP" altLang="en-US" sz="2800" dirty="0"/>
              <a:t>　　</a:t>
            </a:r>
            <a:r>
              <a:rPr lang="ja-JP" altLang="en-US" sz="2800" u="sng" dirty="0"/>
              <a:t>本部・千葉センター　（略称：</a:t>
            </a:r>
            <a:r>
              <a:rPr lang="en-US" altLang="ja-JP" sz="2800" u="sng" dirty="0"/>
              <a:t>CC</a:t>
            </a:r>
            <a:r>
              <a:rPr lang="ja-JP" altLang="en-US" sz="2800" u="sng" dirty="0"/>
              <a:t>街ねっと）</a:t>
            </a:r>
            <a:br>
              <a:rPr lang="en-US" altLang="ja-JP" sz="2800" u="sng" dirty="0"/>
            </a:br>
            <a:r>
              <a:rPr lang="en-US" altLang="ja-JP" sz="2800" dirty="0"/>
              <a:t>《CC</a:t>
            </a:r>
            <a:r>
              <a:rPr lang="ja-JP" altLang="en-US" sz="2800" dirty="0"/>
              <a:t>街ねっと～相 談～</a:t>
            </a:r>
            <a:r>
              <a:rPr lang="en-US" altLang="ja-JP" sz="2800" dirty="0"/>
              <a:t>》</a:t>
            </a:r>
            <a:endParaRPr lang="ja-JP" altLang="en-US" sz="2800" dirty="0"/>
          </a:p>
        </p:txBody>
      </p:sp>
      <p:sp>
        <p:nvSpPr>
          <p:cNvPr id="70659" name="スライド番号プレースホルダ 6"/>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1363" indent="-285750" defTabSz="91281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1413" indent="-228600" defTabSz="9128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5986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58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30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02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74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46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F688762-1206-46E1-97CA-AD79B80120BD}" type="slidenum">
              <a:rPr lang="ja-JP" altLang="en-US" sz="1200">
                <a:solidFill>
                  <a:srgbClr val="898989"/>
                </a:solidFill>
                <a:latin typeface="Arial" panose="020B0604020202020204" pitchFamily="34" charset="0"/>
              </a:rPr>
              <a:pPr>
                <a:spcBef>
                  <a:spcPct val="0"/>
                </a:spcBef>
                <a:buFontTx/>
                <a:buNone/>
              </a:pPr>
              <a:t>32</a:t>
            </a:fld>
            <a:endParaRPr lang="ja-JP" altLang="en-US" sz="1200">
              <a:solidFill>
                <a:srgbClr val="898989"/>
              </a:solidFill>
              <a:latin typeface="Arial" panose="020B0604020202020204" pitchFamily="34" charset="0"/>
            </a:endParaRPr>
          </a:p>
        </p:txBody>
      </p:sp>
      <p:pic>
        <p:nvPicPr>
          <p:cNvPr id="70661" name="図 4" descr="挿絵 が含まれている画像&#10;&#10;自動的に生成された説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260351"/>
            <a:ext cx="1655762"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番号プレースホルダ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1363" indent="-285750" defTabSz="91281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1413" indent="-228600" defTabSz="9128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5986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58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30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02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74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46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41E95D2-112A-4D5F-AA6F-4C6210678879}" type="slidenum">
              <a:rPr lang="ja-JP" altLang="en-US" sz="1200">
                <a:solidFill>
                  <a:srgbClr val="898989"/>
                </a:solidFill>
                <a:latin typeface="Arial" panose="020B0604020202020204" pitchFamily="34" charset="0"/>
              </a:rPr>
              <a:pPr>
                <a:spcBef>
                  <a:spcPct val="0"/>
                </a:spcBef>
                <a:buFontTx/>
                <a:buNone/>
              </a:pPr>
              <a:t>33</a:t>
            </a:fld>
            <a:endParaRPr lang="ja-JP" altLang="en-US" sz="1200">
              <a:solidFill>
                <a:srgbClr val="898989"/>
              </a:solidFill>
              <a:latin typeface="Arial" panose="020B0604020202020204" pitchFamily="34" charset="0"/>
            </a:endParaRPr>
          </a:p>
        </p:txBody>
      </p:sp>
      <p:sp>
        <p:nvSpPr>
          <p:cNvPr id="5" name="正方形/長方形 4"/>
          <p:cNvSpPr/>
          <p:nvPr/>
        </p:nvSpPr>
        <p:spPr>
          <a:xfrm>
            <a:off x="2020888" y="2781301"/>
            <a:ext cx="8215312" cy="2214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r>
              <a:rPr lang="ja-JP" altLang="en-US" sz="3600" b="1" dirty="0">
                <a:solidFill>
                  <a:schemeClr val="tx1"/>
                </a:solidFill>
                <a:latin typeface="ＭＳ ゴシック" panose="020B0609070205080204" pitchFamily="49" charset="-128"/>
                <a:ea typeface="ＭＳ ゴシック" panose="020B0609070205080204" pitchFamily="49" charset="-128"/>
              </a:rPr>
              <a:t>生活クラブいなげビレッジ虹と風での</a:t>
            </a:r>
            <a:endParaRPr lang="en-US" altLang="ja-JP" sz="3600" b="1" dirty="0">
              <a:solidFill>
                <a:schemeClr val="tx1"/>
              </a:solidFill>
              <a:latin typeface="ＭＳ ゴシック" panose="020B0609070205080204" pitchFamily="49" charset="-128"/>
              <a:ea typeface="ＭＳ ゴシック" panose="020B0609070205080204" pitchFamily="49" charset="-128"/>
            </a:endParaRPr>
          </a:p>
          <a:p>
            <a:pPr algn="ctr" eaLnBrk="1" hangingPunct="1">
              <a:lnSpc>
                <a:spcPct val="150000"/>
              </a:lnSpc>
              <a:defRPr/>
            </a:pPr>
            <a:r>
              <a:rPr lang="ja-JP" altLang="en-US" sz="3600" b="1" dirty="0">
                <a:solidFill>
                  <a:schemeClr val="tx1"/>
                </a:solidFill>
                <a:latin typeface="ＭＳ ゴシック" panose="020B0609070205080204" pitchFamily="49" charset="-128"/>
                <a:ea typeface="ＭＳ ゴシック" panose="020B0609070205080204" pitchFamily="49" charset="-128"/>
              </a:rPr>
              <a:t>連携した取り組み</a:t>
            </a:r>
          </a:p>
        </p:txBody>
      </p:sp>
      <p:pic>
        <p:nvPicPr>
          <p:cNvPr id="90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0" y="0"/>
            <a:ext cx="3875088"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楕円 11"/>
          <p:cNvSpPr/>
          <p:nvPr/>
        </p:nvSpPr>
        <p:spPr>
          <a:xfrm>
            <a:off x="1919537" y="3095626"/>
            <a:ext cx="5246439" cy="2728913"/>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タイトル 1"/>
          <p:cNvSpPr txBox="1">
            <a:spLocks/>
          </p:cNvSpPr>
          <p:nvPr/>
        </p:nvSpPr>
        <p:spPr bwMode="auto">
          <a:xfrm>
            <a:off x="2089150" y="469900"/>
            <a:ext cx="7678738" cy="655638"/>
          </a:xfrm>
          <a:prstGeom prst="round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3200" dirty="0">
                <a:latin typeface="+mj-lt"/>
                <a:ea typeface="+mj-ea"/>
                <a:cs typeface="+mj-cs"/>
              </a:rPr>
              <a:t>生活クラブいなげビレッジ虹と風　運営組織</a:t>
            </a:r>
          </a:p>
        </p:txBody>
      </p:sp>
      <p:sp>
        <p:nvSpPr>
          <p:cNvPr id="5" name="角丸四角形 4"/>
          <p:cNvSpPr/>
          <p:nvPr/>
        </p:nvSpPr>
        <p:spPr>
          <a:xfrm>
            <a:off x="2988469" y="2586833"/>
            <a:ext cx="3143250" cy="8397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4000" dirty="0"/>
              <a:t>運営協議会</a:t>
            </a:r>
          </a:p>
        </p:txBody>
      </p:sp>
      <p:sp>
        <p:nvSpPr>
          <p:cNvPr id="33" name="正方形/長方形 32"/>
          <p:cNvSpPr/>
          <p:nvPr/>
        </p:nvSpPr>
        <p:spPr>
          <a:xfrm>
            <a:off x="1703388" y="992188"/>
            <a:ext cx="8856662" cy="1644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dirty="0">
                <a:solidFill>
                  <a:schemeClr val="tx1"/>
                </a:solidFill>
              </a:rPr>
              <a:t>　　  　</a:t>
            </a:r>
            <a:r>
              <a:rPr lang="ja-JP" altLang="en-US" dirty="0">
                <a:solidFill>
                  <a:schemeClr val="tx1"/>
                </a:solidFill>
              </a:rPr>
              <a:t> ・生活クラブ虹の街（生協）・生活クラブ風の村（社会福祉法人）</a:t>
            </a:r>
            <a:endParaRPr lang="en-US" altLang="ja-JP" dirty="0">
              <a:solidFill>
                <a:schemeClr val="tx1"/>
              </a:solidFill>
            </a:endParaRPr>
          </a:p>
          <a:p>
            <a:pPr>
              <a:defRPr/>
            </a:pPr>
            <a:r>
              <a:rPr lang="ja-JP" altLang="en-US" dirty="0">
                <a:solidFill>
                  <a:schemeClr val="tx1"/>
                </a:solidFill>
              </a:rPr>
              <a:t>　　　  ・コミュニティケア街ねっと（認定</a:t>
            </a:r>
            <a:r>
              <a:rPr lang="en-US" altLang="ja-JP" dirty="0">
                <a:solidFill>
                  <a:schemeClr val="tx1"/>
                </a:solidFill>
                <a:latin typeface="+mn-ea"/>
              </a:rPr>
              <a:t>NPO</a:t>
            </a:r>
            <a:r>
              <a:rPr lang="ja-JP" altLang="en-US" dirty="0">
                <a:solidFill>
                  <a:schemeClr val="tx1"/>
                </a:solidFill>
              </a:rPr>
              <a:t>法人）・ワーカーズコレクティブ樹</a:t>
            </a:r>
            <a:endParaRPr lang="en-US" altLang="ja-JP" dirty="0">
              <a:solidFill>
                <a:schemeClr val="tx1"/>
              </a:solidFill>
            </a:endParaRPr>
          </a:p>
          <a:p>
            <a:pPr eaLnBrk="1" hangingPunct="1">
              <a:defRPr/>
            </a:pPr>
            <a:r>
              <a:rPr lang="ja-JP" altLang="en-US" sz="2000" dirty="0">
                <a:solidFill>
                  <a:schemeClr val="tx1"/>
                </a:solidFill>
              </a:rPr>
              <a:t>       　・ </a:t>
            </a:r>
            <a:r>
              <a:rPr lang="ja-JP" altLang="en-US" dirty="0">
                <a:solidFill>
                  <a:schemeClr val="tx1"/>
                </a:solidFill>
              </a:rPr>
              <a:t>「ちばこどもおうえんだん（認定</a:t>
            </a:r>
            <a:r>
              <a:rPr lang="en-US" altLang="ja-JP" dirty="0">
                <a:solidFill>
                  <a:schemeClr val="tx1"/>
                </a:solidFill>
                <a:latin typeface="+mn-ea"/>
              </a:rPr>
              <a:t>NPO</a:t>
            </a:r>
            <a:r>
              <a:rPr lang="ja-JP" altLang="en-US" dirty="0">
                <a:solidFill>
                  <a:schemeClr val="tx1"/>
                </a:solidFill>
              </a:rPr>
              <a:t>法人）」・「菜の花</a:t>
            </a:r>
            <a:r>
              <a:rPr lang="en-US" altLang="ja-JP" dirty="0" err="1">
                <a:solidFill>
                  <a:schemeClr val="tx1"/>
                </a:solidFill>
              </a:rPr>
              <a:t>Ⅿarket</a:t>
            </a:r>
            <a:r>
              <a:rPr lang="ja-JP" altLang="en-US" dirty="0">
                <a:solidFill>
                  <a:schemeClr val="tx1"/>
                </a:solidFill>
              </a:rPr>
              <a:t>」</a:t>
            </a:r>
            <a:r>
              <a:rPr lang="ja-JP" altLang="en-US" dirty="0">
                <a:solidFill>
                  <a:prstClr val="black"/>
                </a:solidFill>
                <a:latin typeface="Arial" panose="020B0604020202020204" pitchFamily="34" charset="0"/>
              </a:rPr>
              <a:t>が参加</a:t>
            </a:r>
          </a:p>
        </p:txBody>
      </p:sp>
      <p:sp>
        <p:nvSpPr>
          <p:cNvPr id="17" name="コンテンツ プレースホルダー 2"/>
          <p:cNvSpPr>
            <a:spLocks noGrp="1"/>
          </p:cNvSpPr>
          <p:nvPr>
            <p:ph idx="1"/>
          </p:nvPr>
        </p:nvSpPr>
        <p:spPr>
          <a:xfrm>
            <a:off x="7165975" y="2452688"/>
            <a:ext cx="3435350" cy="2728912"/>
          </a:xfrm>
        </p:spPr>
        <p:txBody>
          <a:bodyPr>
            <a:normAutofit/>
          </a:bodyPr>
          <a:lstStyle/>
          <a:p>
            <a:pPr marL="0" indent="0" defTabSz="912813">
              <a:spcBef>
                <a:spcPct val="0"/>
              </a:spcBef>
              <a:buNone/>
              <a:defRPr/>
            </a:pPr>
            <a:r>
              <a:rPr lang="ja-JP" altLang="en-US" sz="1400" u="sng" dirty="0"/>
              <a:t>案　　件</a:t>
            </a:r>
            <a:endParaRPr lang="en-US" altLang="ja-JP" sz="1400" u="sng" dirty="0"/>
          </a:p>
          <a:p>
            <a:pPr marL="341313" defTabSz="912813">
              <a:spcBef>
                <a:spcPct val="0"/>
              </a:spcBef>
              <a:defRPr/>
            </a:pPr>
            <a:r>
              <a:rPr lang="ja-JP" altLang="en-US" sz="1400" dirty="0"/>
              <a:t>虹と風のマルシェ</a:t>
            </a:r>
            <a:endParaRPr lang="en-US" altLang="ja-JP" sz="1400" dirty="0"/>
          </a:p>
          <a:p>
            <a:pPr marL="341313" defTabSz="912813">
              <a:spcBef>
                <a:spcPct val="0"/>
              </a:spcBef>
              <a:defRPr/>
            </a:pPr>
            <a:r>
              <a:rPr lang="ja-JP" altLang="en-US" sz="1400" dirty="0"/>
              <a:t>防災対応・合同避難訓練</a:t>
            </a:r>
            <a:endParaRPr lang="en-US" altLang="ja-JP" sz="1400" dirty="0"/>
          </a:p>
          <a:p>
            <a:pPr marL="341313" defTabSz="912813">
              <a:spcBef>
                <a:spcPct val="0"/>
              </a:spcBef>
              <a:defRPr/>
            </a:pPr>
            <a:r>
              <a:rPr lang="ja-JP" altLang="en-US" sz="1400" dirty="0"/>
              <a:t>安心システムや自治会活動報告</a:t>
            </a:r>
            <a:endParaRPr lang="en-US" altLang="ja-JP" sz="1400" dirty="0"/>
          </a:p>
          <a:p>
            <a:pPr marL="341313" defTabSz="912813">
              <a:spcBef>
                <a:spcPct val="0"/>
              </a:spcBef>
              <a:defRPr/>
            </a:pPr>
            <a:r>
              <a:rPr lang="ja-JP" altLang="en-US" sz="1400" dirty="0"/>
              <a:t>ユニバーサル就労の状況</a:t>
            </a:r>
            <a:endParaRPr lang="en-US" altLang="ja-JP" sz="1400" dirty="0"/>
          </a:p>
          <a:p>
            <a:pPr marL="341313" defTabSz="912813">
              <a:spcBef>
                <a:spcPct val="0"/>
              </a:spcBef>
              <a:defRPr/>
            </a:pPr>
            <a:r>
              <a:rPr lang="ja-JP" altLang="en-US" sz="1400" dirty="0"/>
              <a:t>ビレッジ見学者の状況</a:t>
            </a:r>
            <a:endParaRPr lang="en-US" altLang="ja-JP" sz="1400" dirty="0"/>
          </a:p>
          <a:p>
            <a:pPr marL="341313" defTabSz="912813">
              <a:spcBef>
                <a:spcPct val="0"/>
              </a:spcBef>
              <a:defRPr/>
            </a:pPr>
            <a:r>
              <a:rPr lang="ja-JP" altLang="en-US" sz="1400" dirty="0"/>
              <a:t>会議室使用状況</a:t>
            </a:r>
            <a:endParaRPr lang="en-US" altLang="ja-JP" sz="1400" dirty="0"/>
          </a:p>
          <a:p>
            <a:pPr marL="341313" defTabSz="912813">
              <a:spcBef>
                <a:spcPct val="0"/>
              </a:spcBef>
              <a:defRPr/>
            </a:pPr>
            <a:r>
              <a:rPr lang="ja-JP" altLang="en-US" sz="1400" dirty="0"/>
              <a:t>清掃・メンテナンス・設備改修等の協議</a:t>
            </a:r>
            <a:endParaRPr lang="en-US" altLang="ja-JP" sz="1400" dirty="0"/>
          </a:p>
          <a:p>
            <a:pPr marL="341313" defTabSz="912813">
              <a:spcBef>
                <a:spcPct val="0"/>
              </a:spcBef>
              <a:defRPr/>
            </a:pPr>
            <a:r>
              <a:rPr lang="ja-JP" altLang="en-US" sz="1400" dirty="0"/>
              <a:t>収支報告</a:t>
            </a:r>
            <a:endParaRPr lang="en-US" altLang="ja-JP" sz="1400" dirty="0"/>
          </a:p>
          <a:p>
            <a:pPr marL="341313" defTabSz="912813">
              <a:spcBef>
                <a:spcPct val="0"/>
              </a:spcBef>
              <a:defRPr/>
            </a:pPr>
            <a:r>
              <a:rPr lang="ja-JP" altLang="en-US" sz="1400" dirty="0"/>
              <a:t>各団体取り組みの報告</a:t>
            </a:r>
            <a:endParaRPr lang="en-US" altLang="ja-JP" sz="1400" dirty="0"/>
          </a:p>
          <a:p>
            <a:pPr marL="341313" defTabSz="912813">
              <a:spcBef>
                <a:spcPct val="0"/>
              </a:spcBef>
              <a:defRPr/>
            </a:pPr>
            <a:r>
              <a:rPr lang="ja-JP" altLang="en-US" sz="1400" u="sng" dirty="0"/>
              <a:t>都度協議すべき事項　など</a:t>
            </a:r>
          </a:p>
        </p:txBody>
      </p:sp>
      <p:sp>
        <p:nvSpPr>
          <p:cNvPr id="92166" name="スライド番号プレースホルダ 26"/>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1363" indent="-285750" defTabSz="91281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1413" indent="-228600" defTabSz="9128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5986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58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30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02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74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46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D64A8CBD-AF0E-4529-809B-2CBA70A8DE22}" type="slidenum">
              <a:rPr lang="ja-JP" altLang="en-US" sz="1200">
                <a:solidFill>
                  <a:srgbClr val="898989"/>
                </a:solidFill>
                <a:latin typeface="Arial" panose="020B0604020202020204" pitchFamily="34" charset="0"/>
              </a:rPr>
              <a:pPr>
                <a:spcBef>
                  <a:spcPct val="0"/>
                </a:spcBef>
                <a:buFontTx/>
                <a:buNone/>
              </a:pPr>
              <a:t>34</a:t>
            </a:fld>
            <a:endParaRPr lang="ja-JP" altLang="en-US" sz="1200">
              <a:solidFill>
                <a:srgbClr val="898989"/>
              </a:solidFill>
              <a:latin typeface="Arial" panose="020B0604020202020204" pitchFamily="34" charset="0"/>
            </a:endParaRPr>
          </a:p>
        </p:txBody>
      </p:sp>
      <p:cxnSp>
        <p:nvCxnSpPr>
          <p:cNvPr id="34" name="直線コネクタ 33"/>
          <p:cNvCxnSpPr>
            <a:cxnSpLocks/>
          </p:cNvCxnSpPr>
          <p:nvPr/>
        </p:nvCxnSpPr>
        <p:spPr>
          <a:xfrm>
            <a:off x="3040063" y="3343275"/>
            <a:ext cx="0" cy="1309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a:cxnSpLocks/>
          </p:cNvCxnSpPr>
          <p:nvPr/>
        </p:nvCxnSpPr>
        <p:spPr>
          <a:xfrm flipV="1">
            <a:off x="3025775" y="3917951"/>
            <a:ext cx="698500" cy="15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a:cxnSpLocks/>
          </p:cNvCxnSpPr>
          <p:nvPr/>
        </p:nvCxnSpPr>
        <p:spPr>
          <a:xfrm flipV="1">
            <a:off x="3040064" y="4649789"/>
            <a:ext cx="763587" cy="3175"/>
          </a:xfrm>
          <a:prstGeom prst="line">
            <a:avLst/>
          </a:prstGeom>
        </p:spPr>
        <p:style>
          <a:lnRef idx="1">
            <a:schemeClr val="accent1"/>
          </a:lnRef>
          <a:fillRef idx="0">
            <a:schemeClr val="accent1"/>
          </a:fillRef>
          <a:effectRef idx="0">
            <a:schemeClr val="accent1"/>
          </a:effectRef>
          <a:fontRef idx="minor">
            <a:schemeClr val="tx1"/>
          </a:fontRef>
        </p:style>
      </p:cxnSp>
      <p:sp>
        <p:nvSpPr>
          <p:cNvPr id="21" name="角丸四角形 4"/>
          <p:cNvSpPr/>
          <p:nvPr/>
        </p:nvSpPr>
        <p:spPr>
          <a:xfrm>
            <a:off x="2279577" y="5353844"/>
            <a:ext cx="3351213" cy="941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3200" dirty="0"/>
              <a:t>安心システム</a:t>
            </a:r>
            <a:endParaRPr lang="en-US" altLang="ja-JP" sz="3200" dirty="0"/>
          </a:p>
          <a:p>
            <a:pPr algn="ctr" eaLnBrk="1" hangingPunct="1">
              <a:defRPr/>
            </a:pPr>
            <a:r>
              <a:rPr lang="ja-JP" altLang="en-US" sz="3200" dirty="0"/>
              <a:t>推進会議いなげ</a:t>
            </a:r>
          </a:p>
        </p:txBody>
      </p:sp>
      <p:sp>
        <p:nvSpPr>
          <p:cNvPr id="25" name="角丸四角形 24"/>
          <p:cNvSpPr/>
          <p:nvPr/>
        </p:nvSpPr>
        <p:spPr>
          <a:xfrm>
            <a:off x="3287714" y="3646488"/>
            <a:ext cx="2619375" cy="646112"/>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400" dirty="0"/>
              <a:t>チームマルシェ</a:t>
            </a:r>
          </a:p>
        </p:txBody>
      </p:sp>
      <p:sp>
        <p:nvSpPr>
          <p:cNvPr id="28" name="角丸四角形 27"/>
          <p:cNvSpPr/>
          <p:nvPr/>
        </p:nvSpPr>
        <p:spPr>
          <a:xfrm>
            <a:off x="3287714" y="4437063"/>
            <a:ext cx="2736278" cy="647700"/>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800" dirty="0"/>
              <a:t>防災担当者会議</a:t>
            </a:r>
          </a:p>
        </p:txBody>
      </p:sp>
      <p:sp>
        <p:nvSpPr>
          <p:cNvPr id="15" name="角丸四角形 14"/>
          <p:cNvSpPr/>
          <p:nvPr/>
        </p:nvSpPr>
        <p:spPr>
          <a:xfrm>
            <a:off x="5907089" y="5649120"/>
            <a:ext cx="2619375" cy="646113"/>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800" dirty="0"/>
              <a:t>地域食堂部会</a:t>
            </a:r>
          </a:p>
        </p:txBody>
      </p:sp>
      <p:cxnSp>
        <p:nvCxnSpPr>
          <p:cNvPr id="16" name="直線コネクタ 15"/>
          <p:cNvCxnSpPr>
            <a:cxnSpLocks/>
            <a:endCxn id="15" idx="1"/>
          </p:cNvCxnSpPr>
          <p:nvPr/>
        </p:nvCxnSpPr>
        <p:spPr>
          <a:xfrm>
            <a:off x="5178426" y="5947569"/>
            <a:ext cx="728663" cy="25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78283" y="0"/>
            <a:ext cx="8229600" cy="1143000"/>
          </a:xfrm>
        </p:spPr>
        <p:txBody>
          <a:bodyPr/>
          <a:lstStyle/>
          <a:p>
            <a:r>
              <a:rPr kumimoji="1" lang="ja-JP" altLang="en-US" dirty="0"/>
              <a:t>生活クラブ安心システム</a:t>
            </a:r>
          </a:p>
        </p:txBody>
      </p:sp>
      <p:sp>
        <p:nvSpPr>
          <p:cNvPr id="3" name="コンテンツ プレースホルダー 2"/>
          <p:cNvSpPr>
            <a:spLocks noGrp="1"/>
          </p:cNvSpPr>
          <p:nvPr>
            <p:ph idx="1"/>
          </p:nvPr>
        </p:nvSpPr>
        <p:spPr>
          <a:xfrm>
            <a:off x="1978283" y="1052736"/>
            <a:ext cx="8229600" cy="5544616"/>
          </a:xfrm>
        </p:spPr>
        <p:txBody>
          <a:bodyPr>
            <a:normAutofit lnSpcReduction="10000"/>
          </a:bodyPr>
          <a:lstStyle/>
          <a:p>
            <a:pPr marL="0" indent="0">
              <a:buNone/>
            </a:pPr>
            <a:r>
              <a:rPr lang="ja-JP" altLang="en-US" sz="2200" dirty="0"/>
              <a:t>日常生活圏域において地域住民、他団体と連携して支援が必要な方を可能な限り支えるためのしくみ</a:t>
            </a:r>
            <a:endParaRPr lang="en-US" altLang="ja-JP" sz="2200" dirty="0"/>
          </a:p>
          <a:p>
            <a:r>
              <a:rPr lang="ja-JP" altLang="en-US" sz="2600" u="sng" dirty="0">
                <a:highlight>
                  <a:srgbClr val="FFFF99"/>
                </a:highlight>
              </a:rPr>
              <a:t>安心ケアシステム</a:t>
            </a:r>
            <a:r>
              <a:rPr lang="ja-JP" altLang="en-US" sz="2600" dirty="0"/>
              <a:t>：風の村と利用契約を結んでいる要介護高齢者を最期まで支えきる</a:t>
            </a:r>
            <a:endParaRPr lang="en-US" altLang="ja-JP" sz="2600" dirty="0"/>
          </a:p>
          <a:p>
            <a:pPr>
              <a:buFont typeface="Wingdings" panose="05000000000000000000" pitchFamily="2" charset="2"/>
              <a:buChar char="Ø"/>
            </a:pPr>
            <a:r>
              <a:rPr lang="ja-JP" altLang="en-US" sz="2400" dirty="0"/>
              <a:t>２４時間３６５日切れ目のない支援をおこなう定期巡回ステーションや訪問看護ステーション、看護小規模多機能型居宅介護</a:t>
            </a:r>
            <a:endParaRPr lang="en-US" altLang="ja-JP" sz="2400" dirty="0"/>
          </a:p>
          <a:p>
            <a:r>
              <a:rPr lang="ja-JP" altLang="en-US" sz="2600" u="sng" dirty="0">
                <a:highlight>
                  <a:srgbClr val="FFCC66"/>
                </a:highlight>
              </a:rPr>
              <a:t>安心支援システム</a:t>
            </a:r>
            <a:r>
              <a:rPr lang="ja-JP" altLang="en-US" sz="2600" dirty="0"/>
              <a:t>：孤立しがちな高齢者、子ども、障がい者、生活困窮者などの地域生活の継続、地域生活者としての参加を支える</a:t>
            </a:r>
            <a:endParaRPr lang="en-US" altLang="ja-JP" sz="2600" dirty="0"/>
          </a:p>
          <a:p>
            <a:pPr>
              <a:buFont typeface="Wingdings" panose="05000000000000000000" pitchFamily="2" charset="2"/>
              <a:buChar char="Ø"/>
            </a:pPr>
            <a:r>
              <a:rPr lang="ja-JP" altLang="en-US" sz="2400" dirty="0"/>
              <a:t>いなげサロン　第２火曜　</a:t>
            </a:r>
            <a:endParaRPr lang="en-US" altLang="ja-JP" sz="2400" dirty="0"/>
          </a:p>
          <a:p>
            <a:pPr>
              <a:buFont typeface="Wingdings" panose="05000000000000000000" pitchFamily="2" charset="2"/>
              <a:buChar char="Ø"/>
            </a:pPr>
            <a:r>
              <a:rPr lang="ja-JP" altLang="en-US" sz="2400" dirty="0"/>
              <a:t>ケアラーズカフェぼちぼち</a:t>
            </a:r>
            <a:endParaRPr lang="en-US" altLang="ja-JP" sz="2400" dirty="0"/>
          </a:p>
          <a:p>
            <a:pPr>
              <a:buFont typeface="Wingdings" panose="05000000000000000000" pitchFamily="2" charset="2"/>
              <a:buChar char="Ø"/>
            </a:pPr>
            <a:r>
              <a:rPr lang="ja-JP" altLang="en-US" sz="2400" dirty="0"/>
              <a:t>地域食堂　　　　　　　　　　　　　　　　など</a:t>
            </a:r>
          </a:p>
        </p:txBody>
      </p:sp>
    </p:spTree>
    <p:extLst>
      <p:ext uri="{BB962C8B-B14F-4D97-AF65-F5344CB8AC3E}">
        <p14:creationId xmlns:p14="http://schemas.microsoft.com/office/powerpoint/2010/main" val="3176798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コンテンツ プレースホルダ 2"/>
          <p:cNvSpPr>
            <a:spLocks noGrp="1"/>
          </p:cNvSpPr>
          <p:nvPr>
            <p:ph idx="1"/>
          </p:nvPr>
        </p:nvSpPr>
        <p:spPr>
          <a:xfrm>
            <a:off x="2337151" y="1719264"/>
            <a:ext cx="7736656" cy="1590675"/>
          </a:xfrm>
        </p:spPr>
        <p:txBody>
          <a:bodyPr>
            <a:normAutofit fontScale="92500"/>
          </a:bodyPr>
          <a:lstStyle/>
          <a:p>
            <a:pPr marL="341313" defTabSz="912813">
              <a:buNone/>
            </a:pPr>
            <a:r>
              <a:rPr lang="ja-JP" altLang="en-US" sz="2400" dirty="0"/>
              <a:t>　 年４回、団地内の公園および店舗前でイベントを開催</a:t>
            </a:r>
            <a:endParaRPr lang="en-US" altLang="ja-JP" sz="2400" dirty="0"/>
          </a:p>
          <a:p>
            <a:pPr marL="341313" defTabSz="912813">
              <a:buNone/>
            </a:pPr>
            <a:r>
              <a:rPr lang="ja-JP" altLang="en-US" sz="2400" dirty="0"/>
              <a:t>　　</a:t>
            </a:r>
            <a:r>
              <a:rPr lang="ja-JP" altLang="en-US" sz="2400" dirty="0">
                <a:latin typeface="HG丸ｺﾞｼｯｸM-PRO" panose="020F0600000000000000" pitchFamily="50" charset="-128"/>
                <a:ea typeface="HG丸ｺﾞｼｯｸM-PRO" panose="020F0600000000000000" pitchFamily="50" charset="-128"/>
              </a:rPr>
              <a:t>春：花見　　　　　  　　　夏：キャンドルナイト</a:t>
            </a:r>
            <a:endParaRPr lang="en-US" altLang="ja-JP" sz="2400" dirty="0">
              <a:latin typeface="HG丸ｺﾞｼｯｸM-PRO" panose="020F0600000000000000" pitchFamily="50" charset="-128"/>
              <a:ea typeface="HG丸ｺﾞｼｯｸM-PRO" panose="020F0600000000000000" pitchFamily="50" charset="-128"/>
            </a:endParaRPr>
          </a:p>
          <a:p>
            <a:pPr marL="341313" defTabSz="912813">
              <a:spcBef>
                <a:spcPts val="600"/>
              </a:spcBef>
              <a:buNone/>
            </a:pPr>
            <a:r>
              <a:rPr lang="ja-JP" altLang="en-US" sz="2400" dirty="0">
                <a:latin typeface="HG丸ｺﾞｼｯｸM-PRO" panose="020F0600000000000000" pitchFamily="50" charset="-128"/>
                <a:ea typeface="HG丸ｺﾞｼｯｸM-PRO" panose="020F0600000000000000" pitchFamily="50" charset="-128"/>
              </a:rPr>
              <a:t>　 秋：稲毛区民まつり参加　  冬：餅つき</a:t>
            </a:r>
          </a:p>
        </p:txBody>
      </p:sp>
      <p:sp>
        <p:nvSpPr>
          <p:cNvPr id="94214" name="スライド番号プレースホルダ 11"/>
          <p:cNvSpPr>
            <a:spLocks noGrp="1" noChangeArrowheads="1"/>
          </p:cNvSpPr>
          <p:nvPr>
            <p:ph type="sldNum" sz="quarter" idx="12"/>
          </p:nvPr>
        </p:nvSpPr>
        <p:spPr bwMode="auto">
          <a:xfrm>
            <a:off x="821055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1363" indent="-285750" defTabSz="91281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1413" indent="-228600" defTabSz="9128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5986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58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30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02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74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46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094C810E-F4A9-43BD-8E41-E69F5F703730}" type="slidenum">
              <a:rPr lang="ja-JP" altLang="en-US" sz="1200">
                <a:solidFill>
                  <a:srgbClr val="898989"/>
                </a:solidFill>
                <a:latin typeface="Arial" panose="020B0604020202020204" pitchFamily="34" charset="0"/>
              </a:rPr>
              <a:pPr>
                <a:spcBef>
                  <a:spcPct val="0"/>
                </a:spcBef>
                <a:buFontTx/>
                <a:buNone/>
              </a:pPr>
              <a:t>36</a:t>
            </a:fld>
            <a:endParaRPr lang="ja-JP" altLang="en-US" sz="1200">
              <a:solidFill>
                <a:srgbClr val="898989"/>
              </a:solidFill>
              <a:latin typeface="Arial" panose="020B0604020202020204" pitchFamily="34" charset="0"/>
            </a:endParaRPr>
          </a:p>
        </p:txBody>
      </p:sp>
      <p:pic>
        <p:nvPicPr>
          <p:cNvPr id="94211" name="Picture 5" descr="http://kazenomura.jp/staff/img/P4280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1" y="4941889"/>
            <a:ext cx="2263775"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11" descr="http://kazenomura.jp/staff/img/DSC004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3243263"/>
            <a:ext cx="232886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15" descr="http://www.vaic-cci.jp/s-s-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0" y="3243263"/>
            <a:ext cx="2247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2" descr="F:\写真\5月\IMG_147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088" y="494188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タイトル 1"/>
          <p:cNvSpPr>
            <a:spLocks/>
          </p:cNvSpPr>
          <p:nvPr/>
        </p:nvSpPr>
        <p:spPr bwMode="auto">
          <a:xfrm>
            <a:off x="2208214" y="411163"/>
            <a:ext cx="7704137" cy="1128712"/>
          </a:xfrm>
          <a:prstGeom prst="roundRect">
            <a:avLst>
              <a:gd name="adj" fmla="val 16667"/>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defTabSz="912813">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1363" indent="-285750" defTabSz="91281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1413" indent="-228600" defTabSz="9128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5986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58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30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02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74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46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u="sng"/>
              <a:t>共同取り組み</a:t>
            </a:r>
            <a:r>
              <a:rPr lang="ja-JP" altLang="en-US" sz="3400" u="sng"/>
              <a:t>　「虹と風のマルシェ」</a:t>
            </a:r>
            <a:endParaRPr lang="en-US" altLang="ja-JP" sz="3400" u="sng"/>
          </a:p>
          <a:p>
            <a:pPr algn="ctr">
              <a:spcBef>
                <a:spcPct val="0"/>
              </a:spcBef>
              <a:buFont typeface="Arial" panose="020B0604020202020204" pitchFamily="34" charset="0"/>
              <a:buNone/>
            </a:pPr>
            <a:r>
              <a:rPr lang="ja-JP" altLang="en-US" sz="2800"/>
              <a:t>企画・運営：チームマルシェ</a:t>
            </a:r>
            <a:endParaRPr lang="en-US" altLang="ja-JP" sz="2800"/>
          </a:p>
        </p:txBody>
      </p:sp>
      <p:pic>
        <p:nvPicPr>
          <p:cNvPr id="94217" name="図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08889" y="3213100"/>
            <a:ext cx="24272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番号プレースホルダ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1363" indent="-285750" defTabSz="91281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1413" indent="-228600" defTabSz="9128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5986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58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30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02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74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46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FAC00CD-FA96-4974-807F-060EF9E7EE99}" type="slidenum">
              <a:rPr lang="ja-JP" altLang="en-US" sz="1200">
                <a:solidFill>
                  <a:srgbClr val="898989"/>
                </a:solidFill>
                <a:latin typeface="Arial" panose="020B0604020202020204" pitchFamily="34" charset="0"/>
              </a:rPr>
              <a:pPr>
                <a:spcBef>
                  <a:spcPct val="0"/>
                </a:spcBef>
                <a:buFontTx/>
                <a:buNone/>
              </a:pPr>
              <a:t>37</a:t>
            </a:fld>
            <a:endParaRPr lang="ja-JP" altLang="en-US" sz="1200">
              <a:solidFill>
                <a:srgbClr val="898989"/>
              </a:solidFill>
              <a:latin typeface="Arial" panose="020B0604020202020204" pitchFamily="34" charset="0"/>
            </a:endParaRPr>
          </a:p>
        </p:txBody>
      </p:sp>
      <p:graphicFrame>
        <p:nvGraphicFramePr>
          <p:cNvPr id="6" name="表 5"/>
          <p:cNvGraphicFramePr>
            <a:graphicFrameLocks noGrp="1"/>
          </p:cNvGraphicFramePr>
          <p:nvPr/>
        </p:nvGraphicFramePr>
        <p:xfrm>
          <a:off x="5445685" y="1268414"/>
          <a:ext cx="4968874" cy="3927809"/>
        </p:xfrm>
        <a:graphic>
          <a:graphicData uri="http://schemas.openxmlformats.org/drawingml/2006/table">
            <a:tbl>
              <a:tblPr firstRow="1" bandRow="1">
                <a:tableStyleId>{5940675A-B579-460E-94D1-54222C63F5DA}</a:tableStyleId>
              </a:tblPr>
              <a:tblGrid>
                <a:gridCol w="879475">
                  <a:extLst>
                    <a:ext uri="{9D8B030D-6E8A-4147-A177-3AD203B41FA5}">
                      <a16:colId xmlns:a16="http://schemas.microsoft.com/office/drawing/2014/main" val="20000"/>
                    </a:ext>
                  </a:extLst>
                </a:gridCol>
                <a:gridCol w="518852">
                  <a:extLst>
                    <a:ext uri="{9D8B030D-6E8A-4147-A177-3AD203B41FA5}">
                      <a16:colId xmlns:a16="http://schemas.microsoft.com/office/drawing/2014/main" val="20001"/>
                    </a:ext>
                  </a:extLst>
                </a:gridCol>
                <a:gridCol w="761541">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792782">
                  <a:extLst>
                    <a:ext uri="{9D8B030D-6E8A-4147-A177-3AD203B41FA5}">
                      <a16:colId xmlns:a16="http://schemas.microsoft.com/office/drawing/2014/main" val="20006"/>
                    </a:ext>
                  </a:extLst>
                </a:gridCol>
              </a:tblGrid>
              <a:tr h="422398">
                <a:tc rowSpan="2">
                  <a:txBody>
                    <a:bodyPr/>
                    <a:lstStyle/>
                    <a:p>
                      <a:pPr algn="ctr"/>
                      <a:r>
                        <a:rPr lang="ja-JP" altLang="en-US" sz="1600" dirty="0"/>
                        <a:t>施設内千葉</a:t>
                      </a:r>
                      <a:r>
                        <a:rPr lang="en-US" altLang="ja-JP" sz="1600" dirty="0"/>
                        <a:t>G</a:t>
                      </a:r>
                      <a:r>
                        <a:rPr lang="ja-JP" altLang="en-US" sz="1600" dirty="0"/>
                        <a:t>団体名</a:t>
                      </a:r>
                    </a:p>
                  </a:txBody>
                  <a:tcPr marL="91432" marR="91432" marT="45280" marB="45280">
                    <a:lnB w="12700" cap="flat" cmpd="sng" algn="ctr">
                      <a:solidFill>
                        <a:schemeClr val="tx1"/>
                      </a:solidFill>
                      <a:prstDash val="solid"/>
                      <a:round/>
                      <a:headEnd type="none" w="med" len="med"/>
                      <a:tailEnd type="none" w="med" len="med"/>
                    </a:lnB>
                  </a:tcPr>
                </a:tc>
                <a:tc gridSpan="2">
                  <a:txBody>
                    <a:bodyPr/>
                    <a:lstStyle/>
                    <a:p>
                      <a:pPr algn="ctr"/>
                      <a:r>
                        <a:rPr kumimoji="1" lang="ja-JP" altLang="en-US" sz="1400" dirty="0"/>
                        <a:t>コミューター</a:t>
                      </a:r>
                    </a:p>
                  </a:txBody>
                  <a:tcPr marL="91432" marR="91432" marT="45280" marB="45280">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lnB w="12700" cap="flat" cmpd="sng" algn="ctr">
                      <a:solidFill>
                        <a:schemeClr val="tx1"/>
                      </a:solidFill>
                      <a:prstDash val="solid"/>
                      <a:round/>
                      <a:headEnd type="none" w="med" len="med"/>
                      <a:tailEnd type="none" w="med" len="med"/>
                    </a:lnB>
                  </a:tcPr>
                </a:tc>
                <a:tc gridSpan="2">
                  <a:txBody>
                    <a:bodyPr/>
                    <a:lstStyle/>
                    <a:p>
                      <a:pPr algn="ctr"/>
                      <a:r>
                        <a:rPr kumimoji="1" lang="ja-JP" altLang="en-US" sz="1600" dirty="0"/>
                        <a:t>職員</a:t>
                      </a:r>
                    </a:p>
                  </a:txBody>
                  <a:tcPr marL="91432" marR="91432" marT="45280" marB="45280">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2">
                  <a:txBody>
                    <a:bodyPr/>
                    <a:lstStyle/>
                    <a:p>
                      <a:pPr algn="ctr"/>
                      <a:r>
                        <a:rPr kumimoji="1" lang="ja-JP" altLang="en-US" sz="1400" dirty="0"/>
                        <a:t>グループ</a:t>
                      </a:r>
                      <a:endParaRPr kumimoji="1" lang="en-US" altLang="ja-JP" sz="1400" dirty="0"/>
                    </a:p>
                    <a:p>
                      <a:pPr algn="ctr"/>
                      <a:r>
                        <a:rPr kumimoji="1" lang="ja-JP" altLang="en-US" sz="1400" dirty="0"/>
                        <a:t>就労</a:t>
                      </a:r>
                    </a:p>
                  </a:txBody>
                  <a:tcPr marL="91432" marR="91432" marT="45280" marB="45280" vert="eaVert"/>
                </a:tc>
                <a:tc rowSpan="2">
                  <a:txBody>
                    <a:bodyPr/>
                    <a:lstStyle/>
                    <a:p>
                      <a:pPr algn="ctr">
                        <a:lnSpc>
                          <a:spcPct val="200000"/>
                        </a:lnSpc>
                      </a:pPr>
                      <a:r>
                        <a:rPr kumimoji="1" lang="ja-JP" altLang="en-US" sz="1600" dirty="0"/>
                        <a:t>計</a:t>
                      </a:r>
                    </a:p>
                  </a:txBody>
                  <a:tcPr marL="91432" marR="91432" marT="45280" marB="45280"/>
                </a:tc>
                <a:extLst>
                  <a:ext uri="{0D108BD9-81ED-4DB2-BD59-A6C34878D82A}">
                    <a16:rowId xmlns:a16="http://schemas.microsoft.com/office/drawing/2014/main" val="10000"/>
                  </a:ext>
                </a:extLst>
              </a:tr>
              <a:tr h="672556">
                <a:tc vMerge="1">
                  <a:txBody>
                    <a:bodyPr/>
                    <a:lstStyle/>
                    <a:p>
                      <a:endParaRPr kumimoji="1" lang="ja-JP" altLang="en-US" dirty="0"/>
                    </a:p>
                  </a:txBody>
                  <a:tcPr>
                    <a:lnT w="12700" cap="flat" cmpd="sng" algn="ctr">
                      <a:solidFill>
                        <a:schemeClr val="tx1"/>
                      </a:solidFill>
                      <a:prstDash val="solid"/>
                      <a:round/>
                      <a:headEnd type="none" w="med" len="med"/>
                      <a:tailEnd type="none" w="med" len="med"/>
                    </a:lnT>
                  </a:tcPr>
                </a:tc>
                <a:tc>
                  <a:txBody>
                    <a:bodyPr/>
                    <a:lstStyle/>
                    <a:p>
                      <a:pPr algn="ctr"/>
                      <a:r>
                        <a:rPr kumimoji="1" lang="ja-JP" altLang="en-US" sz="1600" dirty="0"/>
                        <a:t>無償</a:t>
                      </a:r>
                    </a:p>
                  </a:txBody>
                  <a:tcPr marL="91432" marR="91432" marT="45280" marB="45280">
                    <a:lnT w="12700" cap="flat" cmpd="sng" algn="ctr">
                      <a:solidFill>
                        <a:schemeClr val="tx1"/>
                      </a:solidFill>
                      <a:prstDash val="solid"/>
                      <a:round/>
                      <a:headEnd type="none" w="med" len="med"/>
                      <a:tailEnd type="none" w="med" len="med"/>
                    </a:lnT>
                  </a:tcPr>
                </a:tc>
                <a:tc>
                  <a:txBody>
                    <a:bodyPr/>
                    <a:lstStyle/>
                    <a:p>
                      <a:pPr algn="ctr"/>
                      <a:r>
                        <a:rPr kumimoji="1" lang="ja-JP" altLang="en-US" sz="1600" dirty="0"/>
                        <a:t>有償</a:t>
                      </a:r>
                    </a:p>
                  </a:txBody>
                  <a:tcPr marL="91432" marR="91432" marT="45280" marB="45280">
                    <a:lnT w="12700" cap="flat" cmpd="sng" algn="ctr">
                      <a:solidFill>
                        <a:schemeClr val="tx1"/>
                      </a:solidFill>
                      <a:prstDash val="solid"/>
                      <a:round/>
                      <a:headEnd type="none" w="med" len="med"/>
                      <a:tailEnd type="none" w="med" len="med"/>
                    </a:lnT>
                  </a:tcPr>
                </a:tc>
                <a:tc>
                  <a:txBody>
                    <a:bodyPr/>
                    <a:lstStyle/>
                    <a:p>
                      <a:pPr algn="ctr"/>
                      <a:r>
                        <a:rPr kumimoji="1" lang="ja-JP" altLang="en-US" sz="1600" dirty="0"/>
                        <a:t>最賃保障</a:t>
                      </a:r>
                    </a:p>
                  </a:txBody>
                  <a:tcPr marL="91432" marR="91432" marT="45280" marB="45280">
                    <a:lnT w="12700" cap="flat" cmpd="sng" algn="ctr">
                      <a:solidFill>
                        <a:schemeClr val="tx1"/>
                      </a:solidFill>
                      <a:prstDash val="solid"/>
                      <a:round/>
                      <a:headEnd type="none" w="med" len="med"/>
                      <a:tailEnd type="none" w="med" len="med"/>
                    </a:lnT>
                  </a:tcPr>
                </a:tc>
                <a:tc>
                  <a:txBody>
                    <a:bodyPr/>
                    <a:lstStyle/>
                    <a:p>
                      <a:pPr algn="ctr"/>
                      <a:r>
                        <a:rPr kumimoji="1" lang="ja-JP" altLang="en-US" sz="1600" dirty="0"/>
                        <a:t>一般賃金</a:t>
                      </a:r>
                    </a:p>
                  </a:txBody>
                  <a:tcPr marL="91432" marR="91432" marT="45280" marB="45280">
                    <a:lnT w="12700" cap="flat" cmpd="sng" algn="ctr">
                      <a:solidFill>
                        <a:schemeClr val="tx1"/>
                      </a:solidFill>
                      <a:prstDash val="solid"/>
                      <a:round/>
                      <a:headEnd type="none" w="med" len="med"/>
                      <a:tailEnd type="none" w="med" len="med"/>
                    </a:lnT>
                  </a:tcPr>
                </a:tc>
                <a:tc vMerge="1">
                  <a:txBody>
                    <a:bodyPr/>
                    <a:lstStyle/>
                    <a:p>
                      <a:endParaRPr kumimoji="1" lang="ja-JP" altLang="en-US" dirty="0"/>
                    </a:p>
                  </a:txBody>
                  <a:tcPr>
                    <a:lnT w="12700" cap="flat" cmpd="sng" algn="ctr">
                      <a:solidFill>
                        <a:schemeClr val="tx1"/>
                      </a:solidFill>
                      <a:prstDash val="solid"/>
                      <a:round/>
                      <a:headEnd type="none" w="med" len="med"/>
                      <a:tailEnd type="none" w="med" len="med"/>
                    </a:lnT>
                  </a:tcPr>
                </a:tc>
                <a:tc vMerge="1">
                  <a:txBody>
                    <a:bodyPr/>
                    <a:lstStyle/>
                    <a:p>
                      <a:endParaRPr kumimoji="1" lang="ja-JP" altLang="en-US"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598231">
                <a:tc>
                  <a:txBody>
                    <a:bodyPr/>
                    <a:lstStyle/>
                    <a:p>
                      <a:pPr algn="ctr">
                        <a:lnSpc>
                          <a:spcPts val="1700"/>
                        </a:lnSpc>
                        <a:spcBef>
                          <a:spcPts val="0"/>
                        </a:spcBef>
                      </a:pPr>
                      <a:endParaRPr kumimoji="1" lang="en-US" altLang="ja-JP" sz="1600" dirty="0"/>
                    </a:p>
                    <a:p>
                      <a:pPr algn="ctr">
                        <a:lnSpc>
                          <a:spcPts val="1700"/>
                        </a:lnSpc>
                        <a:spcBef>
                          <a:spcPts val="0"/>
                        </a:spcBef>
                      </a:pPr>
                      <a:r>
                        <a:rPr kumimoji="1" lang="ja-JP" altLang="en-US" sz="1600" dirty="0"/>
                        <a:t>風の村</a:t>
                      </a:r>
                    </a:p>
                  </a:txBody>
                  <a:tcPr marL="91432" marR="91432" marT="45280" marB="45280">
                    <a:lnT w="12700" cap="flat" cmpd="sng" algn="ctr">
                      <a:solidFill>
                        <a:schemeClr val="tx1"/>
                      </a:solidFill>
                      <a:prstDash val="solid"/>
                      <a:round/>
                      <a:headEnd type="none" w="med" len="med"/>
                      <a:tailEnd type="none" w="med" len="med"/>
                    </a:lnT>
                  </a:tcPr>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en-US" altLang="ja-JP" sz="1600" dirty="0"/>
                    </a:p>
                    <a:p>
                      <a:pPr algn="r">
                        <a:lnSpc>
                          <a:spcPts val="1700"/>
                        </a:lnSpc>
                        <a:spcBef>
                          <a:spcPts val="0"/>
                        </a:spcBef>
                      </a:pPr>
                      <a:r>
                        <a:rPr kumimoji="1" lang="ja-JP" altLang="en-US" sz="1600" dirty="0"/>
                        <a:t>２名</a:t>
                      </a:r>
                    </a:p>
                  </a:txBody>
                  <a:tcPr marL="91432" marR="91432" marT="45280" marB="45280"/>
                </a:tc>
                <a:tc>
                  <a:txBody>
                    <a:bodyPr/>
                    <a:lstStyle/>
                    <a:p>
                      <a:pPr algn="r">
                        <a:lnSpc>
                          <a:spcPts val="1700"/>
                        </a:lnSpc>
                        <a:spcBef>
                          <a:spcPts val="0"/>
                        </a:spcBef>
                      </a:pPr>
                      <a:endParaRPr kumimoji="1" lang="en-US" altLang="ja-JP" sz="1600" dirty="0"/>
                    </a:p>
                    <a:p>
                      <a:pPr algn="r">
                        <a:lnSpc>
                          <a:spcPts val="1700"/>
                        </a:lnSpc>
                        <a:spcBef>
                          <a:spcPts val="0"/>
                        </a:spcBef>
                      </a:pPr>
                      <a:endParaRPr kumimoji="1" lang="ja-JP" altLang="en-US" sz="1600" dirty="0"/>
                    </a:p>
                  </a:txBody>
                  <a:tcPr marL="91432" marR="91432" marT="45280" marB="45280"/>
                </a:tc>
                <a:tc>
                  <a:txBody>
                    <a:bodyPr/>
                    <a:lstStyle/>
                    <a:p>
                      <a:pPr marL="0" marR="0" indent="0" algn="r" defTabSz="914400" rtl="0" eaLnBrk="1" fontAlgn="auto" latinLnBrk="0" hangingPunct="1">
                        <a:lnSpc>
                          <a:spcPts val="1700"/>
                        </a:lnSpc>
                        <a:spcBef>
                          <a:spcPts val="0"/>
                        </a:spcBef>
                        <a:spcAft>
                          <a:spcPts val="0"/>
                        </a:spcAft>
                        <a:buClrTx/>
                        <a:buSzTx/>
                        <a:buFontTx/>
                        <a:buNone/>
                        <a:tabLst/>
                        <a:defRPr/>
                      </a:pPr>
                      <a:endParaRPr kumimoji="1" lang="en-US" altLang="ja-JP" sz="1600" dirty="0"/>
                    </a:p>
                    <a:p>
                      <a:pPr marL="0" marR="0" indent="0" algn="r" defTabSz="914400" rtl="0" eaLnBrk="1" fontAlgn="auto" latinLnBrk="0" hangingPunct="1">
                        <a:lnSpc>
                          <a:spcPts val="1700"/>
                        </a:lnSpc>
                        <a:spcBef>
                          <a:spcPts val="0"/>
                        </a:spcBef>
                        <a:spcAft>
                          <a:spcPts val="0"/>
                        </a:spcAft>
                        <a:buClrTx/>
                        <a:buSzTx/>
                        <a:buFontTx/>
                        <a:buNone/>
                        <a:tabLst/>
                        <a:defRPr/>
                      </a:pPr>
                      <a:r>
                        <a:rPr kumimoji="1" lang="ja-JP" altLang="en-US" sz="1600" dirty="0"/>
                        <a:t>４名</a:t>
                      </a:r>
                    </a:p>
                  </a:txBody>
                  <a:tcPr marL="91432" marR="91432" marT="45280" marB="45280"/>
                </a:tc>
                <a:tc>
                  <a:txBody>
                    <a:bodyPr/>
                    <a:lstStyle/>
                    <a:p>
                      <a:pPr algn="r">
                        <a:lnSpc>
                          <a:spcPts val="1700"/>
                        </a:lnSpc>
                        <a:spcBef>
                          <a:spcPts val="0"/>
                        </a:spcBef>
                      </a:pPr>
                      <a:endParaRPr kumimoji="1" lang="en-US" altLang="ja-JP" sz="1600" dirty="0"/>
                    </a:p>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en-US" altLang="ja-JP" sz="1600" dirty="0"/>
                    </a:p>
                    <a:p>
                      <a:pPr algn="r">
                        <a:lnSpc>
                          <a:spcPts val="1700"/>
                        </a:lnSpc>
                        <a:spcBef>
                          <a:spcPts val="0"/>
                        </a:spcBef>
                      </a:pPr>
                      <a:r>
                        <a:rPr kumimoji="1" lang="ja-JP" altLang="en-US" sz="1600" dirty="0"/>
                        <a:t>６名</a:t>
                      </a:r>
                    </a:p>
                  </a:txBody>
                  <a:tcPr marL="91432" marR="91432" marT="45280" marB="45280"/>
                </a:tc>
                <a:extLst>
                  <a:ext uri="{0D108BD9-81ED-4DB2-BD59-A6C34878D82A}">
                    <a16:rowId xmlns:a16="http://schemas.microsoft.com/office/drawing/2014/main" val="10002"/>
                  </a:ext>
                </a:extLst>
              </a:tr>
              <a:tr h="572714">
                <a:tc>
                  <a:txBody>
                    <a:bodyPr/>
                    <a:lstStyle/>
                    <a:p>
                      <a:pPr algn="ctr">
                        <a:lnSpc>
                          <a:spcPts val="1700"/>
                        </a:lnSpc>
                        <a:spcBef>
                          <a:spcPts val="0"/>
                        </a:spcBef>
                      </a:pPr>
                      <a:r>
                        <a:rPr kumimoji="1" lang="en-US" altLang="ja-JP" sz="1600" dirty="0"/>
                        <a:t>CC</a:t>
                      </a:r>
                      <a:r>
                        <a:rPr kumimoji="1" lang="ja-JP" altLang="en-US" sz="1600" dirty="0"/>
                        <a:t>街ねっと</a:t>
                      </a:r>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en-US" altLang="ja-JP" sz="1600" dirty="0"/>
                    </a:p>
                    <a:p>
                      <a:pPr algn="r">
                        <a:lnSpc>
                          <a:spcPts val="1700"/>
                        </a:lnSpc>
                        <a:spcBef>
                          <a:spcPts val="0"/>
                        </a:spcBef>
                      </a:pPr>
                      <a:r>
                        <a:rPr kumimoji="1" lang="ja-JP" altLang="en-US" sz="1600" dirty="0"/>
                        <a:t>１名</a:t>
                      </a:r>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nSpc>
                          <a:spcPts val="1700"/>
                        </a:lnSpc>
                        <a:spcBef>
                          <a:spcPts val="0"/>
                        </a:spcBef>
                      </a:pPr>
                      <a:endParaRPr kumimoji="1" lang="en-US" altLang="ja-JP" sz="1600" dirty="0"/>
                    </a:p>
                    <a:p>
                      <a:pPr algn="r">
                        <a:lnSpc>
                          <a:spcPts val="1700"/>
                        </a:lnSpc>
                        <a:spcBef>
                          <a:spcPts val="0"/>
                        </a:spcBef>
                      </a:pPr>
                      <a:r>
                        <a:rPr kumimoji="1" lang="ja-JP" altLang="en-US" sz="1600" dirty="0"/>
                        <a:t>１名</a:t>
                      </a:r>
                    </a:p>
                  </a:txBody>
                  <a:tcPr marL="91432" marR="91432" marT="45280" marB="45280"/>
                </a:tc>
                <a:extLst>
                  <a:ext uri="{0D108BD9-81ED-4DB2-BD59-A6C34878D82A}">
                    <a16:rowId xmlns:a16="http://schemas.microsoft.com/office/drawing/2014/main" val="10004"/>
                  </a:ext>
                </a:extLst>
              </a:tr>
              <a:tr h="544598">
                <a:tc>
                  <a:txBody>
                    <a:bodyPr/>
                    <a:lstStyle/>
                    <a:p>
                      <a:pPr algn="ctr">
                        <a:lnSpc>
                          <a:spcPts val="1700"/>
                        </a:lnSpc>
                        <a:spcBef>
                          <a:spcPts val="0"/>
                        </a:spcBef>
                      </a:pPr>
                      <a:endParaRPr kumimoji="1" lang="en-US" altLang="ja-JP" sz="1600" dirty="0"/>
                    </a:p>
                    <a:p>
                      <a:pPr algn="ctr">
                        <a:lnSpc>
                          <a:spcPts val="1700"/>
                        </a:lnSpc>
                        <a:spcBef>
                          <a:spcPts val="0"/>
                        </a:spcBef>
                      </a:pPr>
                      <a:r>
                        <a:rPr kumimoji="1" lang="ja-JP" altLang="en-US" sz="1600" dirty="0"/>
                        <a:t>虹の街</a:t>
                      </a:r>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en-US" altLang="ja-JP" sz="1600" dirty="0"/>
                    </a:p>
                    <a:p>
                      <a:pPr algn="r">
                        <a:lnSpc>
                          <a:spcPts val="1700"/>
                        </a:lnSpc>
                        <a:spcBef>
                          <a:spcPts val="0"/>
                        </a:spcBef>
                      </a:pPr>
                      <a:r>
                        <a:rPr kumimoji="1" lang="en-US" altLang="ja-JP" sz="1600" dirty="0"/>
                        <a:t>0</a:t>
                      </a:r>
                      <a:r>
                        <a:rPr kumimoji="1" lang="ja-JP" altLang="en-US" sz="1600" dirty="0"/>
                        <a:t>名</a:t>
                      </a:r>
                    </a:p>
                  </a:txBody>
                  <a:tcPr marL="91432" marR="91432" marT="45280" marB="45280"/>
                </a:tc>
                <a:extLst>
                  <a:ext uri="{0D108BD9-81ED-4DB2-BD59-A6C34878D82A}">
                    <a16:rowId xmlns:a16="http://schemas.microsoft.com/office/drawing/2014/main" val="10005"/>
                  </a:ext>
                </a:extLst>
              </a:tr>
              <a:tr h="544598">
                <a:tc>
                  <a:txBody>
                    <a:bodyPr/>
                    <a:lstStyle/>
                    <a:p>
                      <a:pPr algn="ctr">
                        <a:lnSpc>
                          <a:spcPts val="1700"/>
                        </a:lnSpc>
                        <a:spcBef>
                          <a:spcPts val="0"/>
                        </a:spcBef>
                      </a:pPr>
                      <a:r>
                        <a:rPr kumimoji="1" lang="ja-JP" altLang="en-US" sz="1600" dirty="0"/>
                        <a:t>ワーコレ樹</a:t>
                      </a:r>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en-US" altLang="ja-JP" sz="1600" dirty="0"/>
                    </a:p>
                    <a:p>
                      <a:pPr algn="r">
                        <a:lnSpc>
                          <a:spcPts val="1700"/>
                        </a:lnSpc>
                        <a:spcBef>
                          <a:spcPts val="0"/>
                        </a:spcBef>
                      </a:pPr>
                      <a:r>
                        <a:rPr kumimoji="1" lang="en-US" altLang="ja-JP" sz="1600" dirty="0"/>
                        <a:t>0</a:t>
                      </a:r>
                      <a:r>
                        <a:rPr kumimoji="1" lang="ja-JP" altLang="en-US" sz="1600" dirty="0"/>
                        <a:t>名</a:t>
                      </a:r>
                    </a:p>
                  </a:txBody>
                  <a:tcPr marL="91432" marR="91432" marT="45280" marB="45280"/>
                </a:tc>
                <a:extLst>
                  <a:ext uri="{0D108BD9-81ED-4DB2-BD59-A6C34878D82A}">
                    <a16:rowId xmlns:a16="http://schemas.microsoft.com/office/drawing/2014/main" val="10007"/>
                  </a:ext>
                </a:extLst>
              </a:tr>
              <a:tr h="572714">
                <a:tc>
                  <a:txBody>
                    <a:bodyPr/>
                    <a:lstStyle/>
                    <a:p>
                      <a:pPr algn="ctr">
                        <a:lnSpc>
                          <a:spcPts val="1700"/>
                        </a:lnSpc>
                        <a:spcBef>
                          <a:spcPts val="0"/>
                        </a:spcBef>
                      </a:pPr>
                      <a:endParaRPr kumimoji="1" lang="en-US" altLang="ja-JP" sz="1600" dirty="0"/>
                    </a:p>
                    <a:p>
                      <a:pPr algn="ctr">
                        <a:lnSpc>
                          <a:spcPts val="1700"/>
                        </a:lnSpc>
                        <a:spcBef>
                          <a:spcPts val="0"/>
                        </a:spcBef>
                      </a:pPr>
                      <a:r>
                        <a:rPr kumimoji="1" lang="ja-JP" altLang="en-US" sz="1600" dirty="0"/>
                        <a:t>計</a:t>
                      </a:r>
                    </a:p>
                  </a:txBody>
                  <a:tcPr marL="91432" marR="91432" marT="45280" marB="45280"/>
                </a:tc>
                <a:tc>
                  <a:txBody>
                    <a:bodyPr/>
                    <a:lstStyle/>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en-US" altLang="ja-JP" sz="1600" dirty="0"/>
                    </a:p>
                    <a:p>
                      <a:pPr algn="r">
                        <a:lnSpc>
                          <a:spcPts val="1700"/>
                        </a:lnSpc>
                        <a:spcBef>
                          <a:spcPts val="0"/>
                        </a:spcBef>
                      </a:pPr>
                      <a:r>
                        <a:rPr kumimoji="1" lang="ja-JP" altLang="en-US" sz="1600" dirty="0"/>
                        <a:t>３名</a:t>
                      </a:r>
                    </a:p>
                  </a:txBody>
                  <a:tcPr marL="91432" marR="91432" marT="45280" marB="45280"/>
                </a:tc>
                <a:tc>
                  <a:txBody>
                    <a:bodyPr/>
                    <a:lstStyle/>
                    <a:p>
                      <a:pPr algn="r">
                        <a:lnSpc>
                          <a:spcPts val="1700"/>
                        </a:lnSpc>
                        <a:spcBef>
                          <a:spcPts val="0"/>
                        </a:spcBef>
                      </a:pPr>
                      <a:endParaRPr kumimoji="1" lang="en-US" altLang="ja-JP" sz="1600" dirty="0"/>
                    </a:p>
                    <a:p>
                      <a:pPr algn="r">
                        <a:lnSpc>
                          <a:spcPts val="1700"/>
                        </a:lnSpc>
                        <a:spcBef>
                          <a:spcPts val="0"/>
                        </a:spcBef>
                      </a:pPr>
                      <a:endParaRPr kumimoji="1" lang="ja-JP" altLang="en-US" sz="1600" dirty="0"/>
                    </a:p>
                  </a:txBody>
                  <a:tcPr marL="91432" marR="91432" marT="45280" marB="45280"/>
                </a:tc>
                <a:tc>
                  <a:txBody>
                    <a:bodyPr/>
                    <a:lstStyle/>
                    <a:p>
                      <a:pPr algn="r">
                        <a:lnSpc>
                          <a:spcPts val="1700"/>
                        </a:lnSpc>
                        <a:spcBef>
                          <a:spcPts val="0"/>
                        </a:spcBef>
                      </a:pPr>
                      <a:endParaRPr kumimoji="1" lang="en-US" altLang="ja-JP" sz="1600" dirty="0"/>
                    </a:p>
                    <a:p>
                      <a:pPr algn="r">
                        <a:lnSpc>
                          <a:spcPts val="1700"/>
                        </a:lnSpc>
                        <a:spcBef>
                          <a:spcPts val="0"/>
                        </a:spcBef>
                      </a:pPr>
                      <a:r>
                        <a:rPr kumimoji="1" lang="ja-JP" altLang="en-US" sz="1600" dirty="0"/>
                        <a:t>５名</a:t>
                      </a:r>
                    </a:p>
                  </a:txBody>
                  <a:tcPr marL="91432" marR="91432" marT="45280" marB="45280"/>
                </a:tc>
                <a:tc>
                  <a:txBody>
                    <a:bodyPr/>
                    <a:lstStyle/>
                    <a:p>
                      <a:pPr algn="r">
                        <a:lnSpc>
                          <a:spcPts val="1700"/>
                        </a:lnSpc>
                        <a:spcBef>
                          <a:spcPts val="0"/>
                        </a:spcBef>
                      </a:pPr>
                      <a:endParaRPr kumimoji="1" lang="en-US" altLang="ja-JP" sz="1600" dirty="0"/>
                    </a:p>
                  </a:txBody>
                  <a:tcPr marL="91432" marR="91432" marT="45280" marB="45280"/>
                </a:tc>
                <a:tc>
                  <a:txBody>
                    <a:bodyPr/>
                    <a:lstStyle/>
                    <a:p>
                      <a:pPr algn="r">
                        <a:lnSpc>
                          <a:spcPts val="1700"/>
                        </a:lnSpc>
                        <a:spcBef>
                          <a:spcPts val="0"/>
                        </a:spcBef>
                      </a:pPr>
                      <a:endParaRPr kumimoji="1" lang="en-US" altLang="ja-JP" sz="1600" dirty="0"/>
                    </a:p>
                    <a:p>
                      <a:pPr algn="r">
                        <a:lnSpc>
                          <a:spcPts val="1700"/>
                        </a:lnSpc>
                        <a:spcBef>
                          <a:spcPts val="0"/>
                        </a:spcBef>
                      </a:pPr>
                      <a:r>
                        <a:rPr kumimoji="1" lang="ja-JP" altLang="en-US" sz="1600" dirty="0"/>
                        <a:t>８名</a:t>
                      </a:r>
                    </a:p>
                  </a:txBody>
                  <a:tcPr marL="91432" marR="91432" marT="45280" marB="45280"/>
                </a:tc>
                <a:extLst>
                  <a:ext uri="{0D108BD9-81ED-4DB2-BD59-A6C34878D82A}">
                    <a16:rowId xmlns:a16="http://schemas.microsoft.com/office/drawing/2014/main" val="10006"/>
                  </a:ext>
                </a:extLst>
              </a:tr>
            </a:tbl>
          </a:graphicData>
        </a:graphic>
      </p:graphicFrame>
      <p:sp>
        <p:nvSpPr>
          <p:cNvPr id="53321" name="タイトル 1"/>
          <p:cNvSpPr txBox="1">
            <a:spLocks/>
          </p:cNvSpPr>
          <p:nvPr/>
        </p:nvSpPr>
        <p:spPr bwMode="auto">
          <a:xfrm>
            <a:off x="2205597" y="388935"/>
            <a:ext cx="8208963" cy="639762"/>
          </a:xfrm>
          <a:prstGeom prst="rect">
            <a:avLst/>
          </a:prstGeom>
          <a:noFill/>
          <a:ln>
            <a:noFill/>
          </a:ln>
        </p:spPr>
        <p:txBody>
          <a:bodyPr anchor="ct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a:spcBef>
                <a:spcPct val="0"/>
              </a:spcBef>
              <a:buFontTx/>
              <a:buNone/>
              <a:defRPr/>
            </a:pPr>
            <a:r>
              <a:rPr lang="ja-JP" altLang="en-US" sz="4000" u="sng" dirty="0"/>
              <a:t>ユニバーサル就労の推進</a:t>
            </a:r>
            <a:r>
              <a:rPr lang="en-US" altLang="ja-JP" sz="2400" dirty="0">
                <a:latin typeface="+mn-ea"/>
                <a:ea typeface="+mn-ea"/>
              </a:rPr>
              <a:t>(2022</a:t>
            </a:r>
            <a:r>
              <a:rPr lang="ja-JP" altLang="en-US" sz="2400" dirty="0">
                <a:latin typeface="+mn-ea"/>
                <a:ea typeface="+mn-ea"/>
              </a:rPr>
              <a:t>年</a:t>
            </a:r>
            <a:r>
              <a:rPr lang="en-US" altLang="ja-JP" sz="2400" dirty="0">
                <a:latin typeface="+mn-ea"/>
                <a:ea typeface="+mn-ea"/>
              </a:rPr>
              <a:t>4</a:t>
            </a:r>
            <a:r>
              <a:rPr lang="ja-JP" altLang="en-US" sz="2400" dirty="0">
                <a:latin typeface="+mn-ea"/>
                <a:ea typeface="+mn-ea"/>
              </a:rPr>
              <a:t>月）</a:t>
            </a:r>
            <a:endParaRPr lang="en-US" altLang="ja-JP" sz="2400" dirty="0">
              <a:latin typeface="+mn-ea"/>
              <a:ea typeface="+mn-ea"/>
            </a:endParaRPr>
          </a:p>
        </p:txBody>
      </p:sp>
      <p:pic>
        <p:nvPicPr>
          <p:cNvPr id="98370" name="Picture 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056" y="5367486"/>
            <a:ext cx="434340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71" name="正方形/長方形 1"/>
          <p:cNvSpPr>
            <a:spLocks noChangeArrowheads="1"/>
          </p:cNvSpPr>
          <p:nvPr/>
        </p:nvSpPr>
        <p:spPr bwMode="auto">
          <a:xfrm>
            <a:off x="1703388" y="1268414"/>
            <a:ext cx="381635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91281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9128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dirty="0">
                <a:latin typeface="Arial" panose="020B0604020202020204" pitchFamily="34" charset="0"/>
              </a:rPr>
              <a:t>ユニバーサル就労とは</a:t>
            </a:r>
          </a:p>
          <a:p>
            <a:pPr>
              <a:lnSpc>
                <a:spcPts val="2400"/>
              </a:lnSpc>
              <a:spcBef>
                <a:spcPct val="0"/>
              </a:spcBef>
              <a:buNone/>
            </a:pPr>
            <a:r>
              <a:rPr lang="ja-JP" altLang="en-US" sz="1600" dirty="0">
                <a:latin typeface="Arial" panose="020B0604020202020204" pitchFamily="34" charset="0"/>
              </a:rPr>
              <a:t>障がいがあったり、生活困窮状態にあるなど、さまざまな理由ではたらきたいのにはたらきづらいすべての人がはたらけるような仕組みをつくると同時に、誰にとってもはたらきやすく、はたらきがいのある職場環境を目指していく取り組みです。</a:t>
            </a:r>
            <a:br>
              <a:rPr lang="ja-JP" altLang="en-US" sz="1600" dirty="0">
                <a:latin typeface="Arial" panose="020B0604020202020204" pitchFamily="34" charset="0"/>
              </a:rPr>
            </a:br>
            <a:r>
              <a:rPr lang="ja-JP" altLang="en-US" sz="1600" dirty="0">
                <a:latin typeface="Arial" panose="020B0604020202020204" pitchFamily="34" charset="0"/>
              </a:rPr>
              <a:t>より多くの人がその人なりのはたらき方で社会参加できるユニバーサルな地域社会づくりをめざしています。</a:t>
            </a:r>
            <a:endParaRPr lang="en-US" altLang="ja-JP" sz="1600" dirty="0">
              <a:latin typeface="Arial" panose="020B0604020202020204" pitchFamily="34" charset="0"/>
            </a:endParaRPr>
          </a:p>
          <a:p>
            <a:pPr>
              <a:spcBef>
                <a:spcPct val="0"/>
              </a:spcBef>
              <a:buFontTx/>
              <a:buNone/>
            </a:pPr>
            <a:endParaRPr lang="en-US" altLang="ja-JP" sz="1800" dirty="0">
              <a:latin typeface="Arial" panose="020B0604020202020204" pitchFamily="34" charset="0"/>
            </a:endParaRPr>
          </a:p>
          <a:p>
            <a:pPr>
              <a:spcBef>
                <a:spcPct val="0"/>
              </a:spcBef>
              <a:buFontTx/>
              <a:buNone/>
            </a:pPr>
            <a:r>
              <a:rPr lang="ja-JP" altLang="en-US" sz="1800" b="1" dirty="0">
                <a:latin typeface="Arial" panose="020B0604020202020204" pitchFamily="34" charset="0"/>
              </a:rPr>
              <a:t>ユニバーサル就労の定義</a:t>
            </a:r>
          </a:p>
          <a:p>
            <a:pPr>
              <a:lnSpc>
                <a:spcPts val="2400"/>
              </a:lnSpc>
              <a:spcBef>
                <a:spcPct val="0"/>
              </a:spcBef>
              <a:buNone/>
            </a:pPr>
            <a:r>
              <a:rPr lang="ja-JP" altLang="en-US" sz="1600" dirty="0">
                <a:latin typeface="Arial" panose="020B0604020202020204" pitchFamily="34" charset="0"/>
              </a:rPr>
              <a:t>ユニバーサル就労の対象は、「はたらきたいのにはたらきにくいすべての人（触法状態の人を除く）」とし、過去に触法歴のある人はユニバーサル就労の対象とします。</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タイトル 1"/>
          <p:cNvSpPr>
            <a:spLocks noGrp="1"/>
          </p:cNvSpPr>
          <p:nvPr>
            <p:ph type="title"/>
          </p:nvPr>
        </p:nvSpPr>
        <p:spPr>
          <a:xfrm>
            <a:off x="1857375" y="115889"/>
            <a:ext cx="7767638" cy="1927225"/>
          </a:xfrm>
        </p:spPr>
        <p:txBody>
          <a:bodyPr/>
          <a:lstStyle/>
          <a:p>
            <a:pPr defTabSz="912813">
              <a:lnSpc>
                <a:spcPct val="150000"/>
              </a:lnSpc>
              <a:defRPr/>
            </a:pPr>
            <a:r>
              <a:rPr lang="ja-JP" altLang="en-US" sz="2800" dirty="0">
                <a:latin typeface="07やさしさゴシック" panose="02000600000000000000" pitchFamily="2" charset="-128"/>
                <a:ea typeface="07やさしさゴシック" panose="02000600000000000000" pitchFamily="2" charset="-128"/>
              </a:rPr>
              <a:t>        </a:t>
            </a:r>
            <a:r>
              <a:rPr lang="ja-JP" altLang="en-US" sz="3600" u="sng" dirty="0">
                <a:latin typeface="+mj-ea"/>
              </a:rPr>
              <a:t>地域食堂</a:t>
            </a:r>
            <a:r>
              <a:rPr lang="en-US" altLang="ja-JP" sz="3600" u="sng" dirty="0">
                <a:latin typeface="+mj-ea"/>
              </a:rPr>
              <a:t>《</a:t>
            </a:r>
            <a:r>
              <a:rPr lang="ja-JP" altLang="en-US" sz="3600" u="sng" dirty="0">
                <a:latin typeface="+mj-ea"/>
              </a:rPr>
              <a:t>みんなのテーブル</a:t>
            </a:r>
            <a:r>
              <a:rPr lang="en-US" altLang="ja-JP" sz="3600" u="sng" dirty="0">
                <a:latin typeface="+mj-ea"/>
              </a:rPr>
              <a:t>》</a:t>
            </a:r>
            <a:br>
              <a:rPr lang="en-US" altLang="ja-JP" sz="3200" u="sng" dirty="0">
                <a:latin typeface="07やさしさゴシック" panose="02000600000000000000" pitchFamily="2" charset="-128"/>
                <a:ea typeface="07やさしさゴシック" panose="02000600000000000000" pitchFamily="2" charset="-128"/>
              </a:rPr>
            </a:br>
            <a:r>
              <a:rPr lang="ja-JP" altLang="en-US" sz="2000" dirty="0"/>
              <a:t>毎月</a:t>
            </a:r>
            <a:r>
              <a:rPr lang="en-US" altLang="ja-JP" sz="2000" dirty="0"/>
              <a:t>1</a:t>
            </a:r>
            <a:r>
              <a:rPr lang="ja-JP" altLang="en-US" sz="2000" dirty="0"/>
              <a:t>回開催</a:t>
            </a:r>
            <a:br>
              <a:rPr lang="en-US" altLang="ja-JP" sz="2000" dirty="0"/>
            </a:br>
            <a:r>
              <a:rPr lang="ja-JP" altLang="en-US" sz="2000" dirty="0">
                <a:latin typeface="+mn-ea"/>
                <a:ea typeface="+mn-ea"/>
              </a:rPr>
              <a:t>会場：</a:t>
            </a:r>
            <a:r>
              <a:rPr lang="ja-JP" altLang="en-US" sz="2000" dirty="0"/>
              <a:t>地域活動スペース虹</a:t>
            </a:r>
            <a:endParaRPr lang="ja-JP" altLang="en-US" sz="4000" dirty="0">
              <a:latin typeface="07やさしさゴシック" panose="02000600000000000000" pitchFamily="2" charset="-128"/>
              <a:ea typeface="07やさしさゴシック" panose="02000600000000000000" pitchFamily="2" charset="-128"/>
            </a:endParaRPr>
          </a:p>
        </p:txBody>
      </p:sp>
      <p:sp>
        <p:nvSpPr>
          <p:cNvPr id="102402" name="スライド番号プレースホルダー 3"/>
          <p:cNvSpPr>
            <a:spLocks noGrp="1"/>
          </p:cNvSpPr>
          <p:nvPr>
            <p:ph type="sldNum" sz="quarter" idx="12"/>
          </p:nvPr>
        </p:nvSpPr>
        <p:spPr bwMode="auto">
          <a:xfrm>
            <a:off x="9408368" y="6356351"/>
            <a:ext cx="80243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1363" indent="-285750" defTabSz="91281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1413" indent="-228600" defTabSz="9128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5986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58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30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02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74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46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109B6C6D-9E8C-4FDE-8F7B-23D830B264BB}" type="slidenum">
              <a:rPr lang="ja-JP" altLang="en-US" sz="1200">
                <a:solidFill>
                  <a:srgbClr val="898989"/>
                </a:solidFill>
                <a:latin typeface="Arial" panose="020B0604020202020204" pitchFamily="34" charset="0"/>
              </a:rPr>
              <a:pPr>
                <a:spcBef>
                  <a:spcPct val="0"/>
                </a:spcBef>
                <a:buFontTx/>
                <a:buNone/>
              </a:pPr>
              <a:t>38</a:t>
            </a:fld>
            <a:endParaRPr lang="ja-JP" altLang="en-US" sz="1200" dirty="0">
              <a:solidFill>
                <a:srgbClr val="898989"/>
              </a:solidFill>
              <a:latin typeface="Arial" panose="020B0604020202020204" pitchFamily="34" charset="0"/>
            </a:endParaRPr>
          </a:p>
        </p:txBody>
      </p:sp>
      <p:pic>
        <p:nvPicPr>
          <p:cNvPr id="1024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375" y="2060576"/>
            <a:ext cx="3086100" cy="4213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5" y="1019175"/>
            <a:ext cx="5329238" cy="532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タイトル 1"/>
          <p:cNvSpPr>
            <a:spLocks noGrp="1"/>
          </p:cNvSpPr>
          <p:nvPr>
            <p:ph type="title"/>
          </p:nvPr>
        </p:nvSpPr>
        <p:spPr>
          <a:xfrm>
            <a:off x="4504913" y="188641"/>
            <a:ext cx="3169328" cy="798909"/>
          </a:xfrm>
        </p:spPr>
        <p:txBody>
          <a:bodyPr/>
          <a:lstStyle/>
          <a:p>
            <a:pPr defTabSz="684610"/>
            <a:r>
              <a:rPr lang="ja-JP" altLang="en-US" sz="3600" u="sng" dirty="0"/>
              <a:t>いなげサロン　</a:t>
            </a:r>
            <a:endParaRPr lang="ja-JP" altLang="en-US" dirty="0"/>
          </a:p>
        </p:txBody>
      </p:sp>
      <p:sp>
        <p:nvSpPr>
          <p:cNvPr id="103432" name="スライド番号プレースホルダー 3"/>
          <p:cNvSpPr>
            <a:spLocks noGrp="1" noChangeArrowheads="1"/>
          </p:cNvSpPr>
          <p:nvPr>
            <p:ph type="sldNum" sz="quarter" idx="12"/>
          </p:nvPr>
        </p:nvSpPr>
        <p:spPr bwMode="auto">
          <a:xfrm>
            <a:off x="8849916" y="5624514"/>
            <a:ext cx="33218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61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1pPr>
            <a:lvl2pPr marL="556022" indent="-214313" defTabSz="684610">
              <a:spcBef>
                <a:spcPct val="20000"/>
              </a:spcBef>
              <a:buFont typeface="Arial" panose="020B0604020202020204" pitchFamily="34" charset="0"/>
              <a:buChar char="–"/>
              <a:defRPr kumimoji="1" sz="2100">
                <a:solidFill>
                  <a:schemeClr val="tx1"/>
                </a:solidFill>
                <a:latin typeface="Calibri" panose="020F0502020204030204" pitchFamily="34" charset="0"/>
                <a:ea typeface="ＭＳ Ｐゴシック" panose="020B0600070205080204" pitchFamily="50" charset="-128"/>
              </a:defRPr>
            </a:lvl2pPr>
            <a:lvl3pPr marL="856060" indent="-171450" defTabSz="684610">
              <a:spcBef>
                <a:spcPct val="20000"/>
              </a:spcBef>
              <a:buFont typeface="Arial" panose="020B0604020202020204" pitchFamily="34" charset="0"/>
              <a:buChar char="•"/>
              <a:defRPr kumimoji="1" sz="1800">
                <a:solidFill>
                  <a:schemeClr val="tx1"/>
                </a:solidFill>
                <a:latin typeface="Calibri" panose="020F0502020204030204" pitchFamily="34" charset="0"/>
                <a:ea typeface="ＭＳ Ｐゴシック" panose="020B0600070205080204" pitchFamily="50" charset="-128"/>
              </a:defRPr>
            </a:lvl3pPr>
            <a:lvl4pPr marL="1198960" indent="-171450" defTabSz="684610">
              <a:spcBef>
                <a:spcPct val="20000"/>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4pPr>
            <a:lvl5pPr marL="1541860" indent="-171450" defTabSz="684610">
              <a:spcBef>
                <a:spcPct val="20000"/>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5pPr>
            <a:lvl6pPr marL="1884760" indent="-171450" defTabSz="68461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6pPr>
            <a:lvl7pPr marL="2227660" indent="-171450" defTabSz="68461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7pPr>
            <a:lvl8pPr marL="2570560" indent="-171450" defTabSz="68461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8pPr>
            <a:lvl9pPr marL="2913460" indent="-171450" defTabSz="68461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en-US" altLang="ja-JP" sz="900" dirty="0">
                <a:solidFill>
                  <a:srgbClr val="898989"/>
                </a:solidFill>
                <a:latin typeface="Arial" panose="020B0604020202020204" pitchFamily="34" charset="0"/>
              </a:rPr>
              <a:t>57</a:t>
            </a:r>
            <a:endParaRPr lang="ja-JP" altLang="en-US" sz="900" dirty="0">
              <a:solidFill>
                <a:srgbClr val="898989"/>
              </a:solidFill>
              <a:latin typeface="Arial" panose="020B0604020202020204" pitchFamily="34" charset="0"/>
            </a:endParaRPr>
          </a:p>
        </p:txBody>
      </p:sp>
      <p:sp>
        <p:nvSpPr>
          <p:cNvPr id="10" name="テキスト ボックス 9">
            <a:extLst>
              <a:ext uri="{FF2B5EF4-FFF2-40B4-BE49-F238E27FC236}">
                <a16:creationId xmlns:a16="http://schemas.microsoft.com/office/drawing/2014/main" id="{3CD9D48C-A469-4DD3-932F-0A42324A5526}"/>
              </a:ext>
            </a:extLst>
          </p:cNvPr>
          <p:cNvSpPr txBox="1"/>
          <p:nvPr/>
        </p:nvSpPr>
        <p:spPr>
          <a:xfrm>
            <a:off x="2423593" y="1196753"/>
            <a:ext cx="3977363" cy="1323439"/>
          </a:xfrm>
          <a:prstGeom prst="rect">
            <a:avLst/>
          </a:prstGeom>
          <a:noFill/>
        </p:spPr>
        <p:txBody>
          <a:bodyPr wrap="square">
            <a:spAutoFit/>
          </a:bodyPr>
          <a:lstStyle/>
          <a:p>
            <a:pPr defTabSz="685800"/>
            <a:r>
              <a:rPr lang="ja-JP" altLang="en-US" sz="2000" dirty="0">
                <a:solidFill>
                  <a:prstClr val="black"/>
                </a:solidFill>
                <a:latin typeface="Calibri"/>
              </a:rPr>
              <a:t>日時：第２火曜日</a:t>
            </a:r>
            <a:r>
              <a:rPr lang="en-US" altLang="ja-JP" sz="2000" dirty="0">
                <a:solidFill>
                  <a:prstClr val="black"/>
                </a:solidFill>
                <a:latin typeface="Calibri"/>
              </a:rPr>
              <a:t>13</a:t>
            </a:r>
            <a:r>
              <a:rPr lang="ja-JP" altLang="en-US" sz="2000" dirty="0">
                <a:solidFill>
                  <a:prstClr val="black"/>
                </a:solidFill>
                <a:latin typeface="Calibri"/>
              </a:rPr>
              <a:t>：</a:t>
            </a:r>
            <a:r>
              <a:rPr lang="en-US" altLang="ja-JP" sz="2000" dirty="0">
                <a:solidFill>
                  <a:prstClr val="black"/>
                </a:solidFill>
                <a:latin typeface="Calibri"/>
              </a:rPr>
              <a:t>30</a:t>
            </a:r>
            <a:r>
              <a:rPr lang="ja-JP" altLang="en-US" sz="2000" dirty="0">
                <a:solidFill>
                  <a:prstClr val="black"/>
                </a:solidFill>
                <a:latin typeface="Calibri"/>
              </a:rPr>
              <a:t>～</a:t>
            </a:r>
            <a:r>
              <a:rPr lang="en-US" altLang="ja-JP" sz="2000" dirty="0">
                <a:solidFill>
                  <a:prstClr val="black"/>
                </a:solidFill>
                <a:latin typeface="Calibri"/>
              </a:rPr>
              <a:t>14</a:t>
            </a:r>
            <a:r>
              <a:rPr lang="ja-JP" altLang="en-US" sz="2000" dirty="0">
                <a:solidFill>
                  <a:prstClr val="black"/>
                </a:solidFill>
                <a:latin typeface="Calibri"/>
              </a:rPr>
              <a:t>：</a:t>
            </a:r>
            <a:r>
              <a:rPr lang="en-US" altLang="ja-JP" sz="2000" dirty="0">
                <a:solidFill>
                  <a:prstClr val="black"/>
                </a:solidFill>
                <a:latin typeface="Calibri"/>
              </a:rPr>
              <a:t>30</a:t>
            </a:r>
            <a:r>
              <a:rPr lang="ja-JP" altLang="en-US" sz="2000" dirty="0">
                <a:solidFill>
                  <a:prstClr val="black"/>
                </a:solidFill>
                <a:latin typeface="Calibri"/>
              </a:rPr>
              <a:t>　</a:t>
            </a:r>
            <a:endParaRPr lang="en-US" altLang="ja-JP" sz="2000" dirty="0">
              <a:solidFill>
                <a:prstClr val="black"/>
              </a:solidFill>
              <a:latin typeface="Calibri"/>
            </a:endParaRPr>
          </a:p>
          <a:p>
            <a:pPr defTabSz="685800"/>
            <a:r>
              <a:rPr lang="ja-JP" altLang="en-US" sz="2000" dirty="0">
                <a:solidFill>
                  <a:prstClr val="black"/>
                </a:solidFill>
                <a:latin typeface="Calibri"/>
              </a:rPr>
              <a:t>会場：グリーンプラザ園生集会所</a:t>
            </a:r>
          </a:p>
        </p:txBody>
      </p:sp>
      <p:sp>
        <p:nvSpPr>
          <p:cNvPr id="11" name="スライド番号プレースホルダー 3"/>
          <p:cNvSpPr txBox="1">
            <a:spLocks/>
          </p:cNvSpPr>
          <p:nvPr/>
        </p:nvSpPr>
        <p:spPr bwMode="auto">
          <a:xfrm>
            <a:off x="9408368" y="6356351"/>
            <a:ext cx="80243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ja-JP"/>
            </a:defPPr>
            <a:lvl1pPr algn="r" defTabSz="912813" rtl="0" eaLnBrk="1" fontAlgn="base" hangingPunct="1">
              <a:spcBef>
                <a:spcPct val="20000"/>
              </a:spcBef>
              <a:spcAft>
                <a:spcPct val="0"/>
              </a:spcAft>
              <a:buFont typeface="Arial" panose="020B0604020202020204" pitchFamily="34" charset="0"/>
              <a:buChar char="•"/>
              <a:defRPr kumimoji="1" sz="3200" kern="1200">
                <a:solidFill>
                  <a:schemeClr val="tx1"/>
                </a:solidFill>
                <a:latin typeface="Calibri" panose="020F0502020204030204" pitchFamily="34" charset="0"/>
                <a:ea typeface="ＭＳ Ｐゴシック" panose="020B0600070205080204" pitchFamily="50" charset="-128"/>
                <a:cs typeface="+mn-cs"/>
              </a:defRPr>
            </a:lvl1pPr>
            <a:lvl2pPr marL="741363" indent="-285750" algn="l" defTabSz="912813" rtl="0" eaLnBrk="0" fontAlgn="base" hangingPunct="0">
              <a:spcBef>
                <a:spcPct val="20000"/>
              </a:spcBef>
              <a:spcAft>
                <a:spcPct val="0"/>
              </a:spcAft>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2pPr>
            <a:lvl3pPr marL="1141413" indent="-228600" algn="l" defTabSz="912813" rtl="0" eaLnBrk="0" fontAlgn="base" hangingPunct="0">
              <a:spcBef>
                <a:spcPct val="20000"/>
              </a:spcBef>
              <a:spcAft>
                <a:spcPct val="0"/>
              </a:spcAft>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3pPr>
            <a:lvl4pPr marL="1598613" indent="-228600"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4pPr>
            <a:lvl5pPr marL="2055813" indent="-228600"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5pPr>
            <a:lvl6pPr marL="2513013" indent="-228600" algn="l" defTabSz="912813"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6pPr>
            <a:lvl7pPr marL="2970213" indent="-228600" algn="l" defTabSz="912813"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7pPr>
            <a:lvl8pPr marL="3427413" indent="-228600" algn="l" defTabSz="912813"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8pPr>
            <a:lvl9pPr marL="3884613" indent="-228600" algn="l" defTabSz="912813"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9pPr>
          </a:lstStyle>
          <a:p>
            <a:pPr>
              <a:spcBef>
                <a:spcPct val="0"/>
              </a:spcBef>
              <a:buFontTx/>
              <a:buNone/>
            </a:pPr>
            <a:r>
              <a:rPr lang="en-US" altLang="ja-JP" sz="1200" dirty="0">
                <a:solidFill>
                  <a:srgbClr val="898989"/>
                </a:solidFill>
                <a:latin typeface="Arial" panose="020B0604020202020204" pitchFamily="34" charset="0"/>
              </a:rPr>
              <a:t>57</a:t>
            </a:r>
            <a:endParaRPr lang="ja-JP" altLang="en-US" sz="1200" dirty="0">
              <a:solidFill>
                <a:srgbClr val="898989"/>
              </a:solidFill>
              <a:latin typeface="Arial" panose="020B0604020202020204" pitchFamily="34" charset="0"/>
            </a:endParaRPr>
          </a:p>
        </p:txBody>
      </p:sp>
      <p:pic>
        <p:nvPicPr>
          <p:cNvPr id="13" name="図 12">
            <a:extLst>
              <a:ext uri="{FF2B5EF4-FFF2-40B4-BE49-F238E27FC236}">
                <a16:creationId xmlns:a16="http://schemas.microsoft.com/office/drawing/2014/main" id="{C8E72162-8A40-7FCF-B077-48E8E0B3C8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00" r="17713"/>
          <a:stretch/>
        </p:blipFill>
        <p:spPr>
          <a:xfrm>
            <a:off x="1813615" y="2575245"/>
            <a:ext cx="4684707" cy="2672916"/>
          </a:xfrm>
          <a:prstGeom prst="rect">
            <a:avLst/>
          </a:prstGeom>
        </p:spPr>
      </p:pic>
      <p:sp>
        <p:nvSpPr>
          <p:cNvPr id="2" name="テキスト ボックス 1">
            <a:extLst>
              <a:ext uri="{FF2B5EF4-FFF2-40B4-BE49-F238E27FC236}">
                <a16:creationId xmlns:a16="http://schemas.microsoft.com/office/drawing/2014/main" id="{95DD7E8F-7E63-0F25-6264-3D9A1AB69ECE}"/>
              </a:ext>
            </a:extLst>
          </p:cNvPr>
          <p:cNvSpPr txBox="1"/>
          <p:nvPr/>
        </p:nvSpPr>
        <p:spPr>
          <a:xfrm>
            <a:off x="2078089" y="5575193"/>
            <a:ext cx="4192897" cy="646331"/>
          </a:xfrm>
          <a:prstGeom prst="rect">
            <a:avLst/>
          </a:prstGeom>
          <a:noFill/>
        </p:spPr>
        <p:txBody>
          <a:bodyPr wrap="square" rtlCol="0">
            <a:spAutoFit/>
          </a:bodyPr>
          <a:lstStyle/>
          <a:p>
            <a:r>
              <a:rPr lang="ja-JP" altLang="en-US" dirty="0"/>
              <a:t>毎月、集団体操や作品作りなどの活動を行っています。</a:t>
            </a:r>
          </a:p>
        </p:txBody>
      </p:sp>
      <p:pic>
        <p:nvPicPr>
          <p:cNvPr id="5" name="図 4">
            <a:extLst>
              <a:ext uri="{FF2B5EF4-FFF2-40B4-BE49-F238E27FC236}">
                <a16:creationId xmlns:a16="http://schemas.microsoft.com/office/drawing/2014/main" id="{16598362-2433-C45B-9818-6352DC5B8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526" y="1091404"/>
            <a:ext cx="3441587" cy="2581190"/>
          </a:xfrm>
          <a:prstGeom prst="rect">
            <a:avLst/>
          </a:prstGeom>
        </p:spPr>
      </p:pic>
      <p:pic>
        <p:nvPicPr>
          <p:cNvPr id="9" name="図 8">
            <a:extLst>
              <a:ext uri="{FF2B5EF4-FFF2-40B4-BE49-F238E27FC236}">
                <a16:creationId xmlns:a16="http://schemas.microsoft.com/office/drawing/2014/main" id="{193AB066-B216-3C5B-7AC9-A817E21371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38" t="8000" r="11413" b="12201"/>
          <a:stretch/>
        </p:blipFill>
        <p:spPr>
          <a:xfrm>
            <a:off x="6711044" y="3868175"/>
            <a:ext cx="3396302" cy="25811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8948C8C9-E8D0-19E2-BE7B-5384008DF4C7}"/>
              </a:ext>
            </a:extLst>
          </p:cNvPr>
          <p:cNvSpPr txBox="1">
            <a:spLocks noGrp="1"/>
          </p:cNvSpPr>
          <p:nvPr>
            <p:ph type="title"/>
          </p:nvPr>
        </p:nvSpPr>
        <p:spPr>
          <a:xfrm>
            <a:off x="677334" y="609600"/>
            <a:ext cx="10524066"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t>１．私たちが暮らす街　千葉市の紹介③</a:t>
            </a:r>
          </a:p>
        </p:txBody>
      </p:sp>
      <p:sp>
        <p:nvSpPr>
          <p:cNvPr id="4" name="タイトル 1">
            <a:extLst>
              <a:ext uri="{FF2B5EF4-FFF2-40B4-BE49-F238E27FC236}">
                <a16:creationId xmlns:a16="http://schemas.microsoft.com/office/drawing/2014/main" id="{B11992AC-0093-05A8-28A0-F7384E68C5E4}"/>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a:p>
        </p:txBody>
      </p:sp>
      <p:sp>
        <p:nvSpPr>
          <p:cNvPr id="7" name="コンテンツ プレースホルダー 2">
            <a:extLst>
              <a:ext uri="{FF2B5EF4-FFF2-40B4-BE49-F238E27FC236}">
                <a16:creationId xmlns:a16="http://schemas.microsoft.com/office/drawing/2014/main" id="{26187228-3676-CB1C-32F7-8F739ACD24D6}"/>
              </a:ext>
            </a:extLst>
          </p:cNvPr>
          <p:cNvSpPr>
            <a:spLocks noGrp="1"/>
          </p:cNvSpPr>
          <p:nvPr>
            <p:ph idx="1"/>
          </p:nvPr>
        </p:nvSpPr>
        <p:spPr>
          <a:xfrm>
            <a:off x="768096" y="1930400"/>
            <a:ext cx="8110728" cy="3976624"/>
          </a:xfrm>
        </p:spPr>
        <p:txBody>
          <a:bodyPr>
            <a:noAutofit/>
          </a:bodyPr>
          <a:lstStyle/>
          <a:p>
            <a:pPr marL="0" indent="0">
              <a:buNone/>
            </a:pPr>
            <a:r>
              <a:rPr kumimoji="1" lang="ja-JP" altLang="en-US" sz="2400" dirty="0"/>
              <a:t>千葉市にあるお楽しみ</a:t>
            </a:r>
            <a:endParaRPr kumimoji="1" lang="en-US" altLang="ja-JP" sz="2400" dirty="0"/>
          </a:p>
          <a:p>
            <a:pPr marL="0" indent="0">
              <a:buNone/>
            </a:pPr>
            <a:r>
              <a:rPr lang="ja-JP" altLang="en-US" sz="2400" dirty="0"/>
              <a:t>①　スポーツ大国千葉市</a:t>
            </a:r>
            <a:endParaRPr lang="en-US" altLang="ja-JP" sz="2400" dirty="0"/>
          </a:p>
          <a:p>
            <a:pPr marL="0" indent="0">
              <a:buNone/>
            </a:pPr>
            <a:r>
              <a:rPr lang="ja-JP" altLang="en-US" sz="2400" dirty="0"/>
              <a:t>　　世界に羽ばたくプロ選手育成が得意</a:t>
            </a:r>
            <a:endParaRPr lang="en-US" altLang="ja-JP" sz="2400" dirty="0"/>
          </a:p>
          <a:p>
            <a:pPr marL="0" indent="0">
              <a:buNone/>
            </a:pPr>
            <a:r>
              <a:rPr lang="ja-JP" altLang="en-US" sz="2400" dirty="0"/>
              <a:t>　　　プロ野球チーム　</a:t>
            </a:r>
            <a:r>
              <a:rPr lang="en-US" altLang="ja-JP" sz="2400" dirty="0"/>
              <a:t>Chiba Lotte Marines</a:t>
            </a:r>
          </a:p>
          <a:p>
            <a:pPr marL="0" indent="0">
              <a:buNone/>
            </a:pPr>
            <a:r>
              <a:rPr lang="ja-JP" altLang="en-US" sz="2400" dirty="0"/>
              <a:t>　　　プロサッカーチーム </a:t>
            </a:r>
            <a:r>
              <a:rPr lang="en-US" altLang="ja-JP" sz="2400" dirty="0"/>
              <a:t>JEF Ichihara</a:t>
            </a:r>
          </a:p>
          <a:p>
            <a:pPr marL="0" indent="0">
              <a:buNone/>
            </a:pPr>
            <a:r>
              <a:rPr lang="en-US" altLang="ja-JP" sz="2400" dirty="0"/>
              <a:t>    </a:t>
            </a:r>
            <a:r>
              <a:rPr lang="ja-JP" altLang="en-US" sz="2400" dirty="0"/>
              <a:t>　　プロバスケットチーム　</a:t>
            </a:r>
            <a:r>
              <a:rPr lang="en-US" altLang="ja-JP" sz="2400" dirty="0"/>
              <a:t>Chiba JETS</a:t>
            </a:r>
          </a:p>
          <a:p>
            <a:pPr marL="0" indent="0">
              <a:buNone/>
            </a:pPr>
            <a:r>
              <a:rPr kumimoji="1" lang="ja-JP" altLang="en-US" sz="2400" dirty="0"/>
              <a:t>②　世界規模のイベント施設：幕張メッセ</a:t>
            </a:r>
            <a:endParaRPr kumimoji="1" lang="en-US" altLang="ja-JP" sz="2400" dirty="0"/>
          </a:p>
          <a:p>
            <a:pPr marL="0" indent="0">
              <a:buNone/>
            </a:pPr>
            <a:r>
              <a:rPr lang="ja-JP" altLang="en-US" sz="2400" dirty="0"/>
              <a:t>③　特産物にあふれる街　落花生・小松菜・イチゴ</a:t>
            </a:r>
            <a:endParaRPr kumimoji="1" lang="ja-JP" altLang="en-US" sz="2400" dirty="0"/>
          </a:p>
        </p:txBody>
      </p:sp>
    </p:spTree>
    <p:extLst>
      <p:ext uri="{BB962C8B-B14F-4D97-AF65-F5344CB8AC3E}">
        <p14:creationId xmlns:p14="http://schemas.microsoft.com/office/powerpoint/2010/main" val="2946911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タイトル 1"/>
          <p:cNvSpPr>
            <a:spLocks noGrp="1"/>
          </p:cNvSpPr>
          <p:nvPr>
            <p:ph type="title"/>
          </p:nvPr>
        </p:nvSpPr>
        <p:spPr>
          <a:xfrm>
            <a:off x="1817366" y="455696"/>
            <a:ext cx="8393435" cy="624111"/>
          </a:xfrm>
        </p:spPr>
        <p:txBody>
          <a:bodyPr>
            <a:normAutofit fontScale="90000"/>
          </a:bodyPr>
          <a:lstStyle/>
          <a:p>
            <a:pPr defTabSz="912813"/>
            <a:r>
              <a:rPr lang="ja-JP" altLang="en-US" sz="2800" u="sng" dirty="0"/>
              <a:t>医療・介護の多職種連携を考える稲毛研究会</a:t>
            </a:r>
            <a:r>
              <a:rPr lang="ja-JP" altLang="en-US" sz="2000" u="sng" dirty="0"/>
              <a:t>（現在終了）</a:t>
            </a:r>
            <a:endParaRPr lang="ja-JP" altLang="en-US" sz="2000" dirty="0"/>
          </a:p>
        </p:txBody>
      </p:sp>
      <p:sp>
        <p:nvSpPr>
          <p:cNvPr id="108548" name="コンテンツ プレースホルダー 2"/>
          <p:cNvSpPr>
            <a:spLocks noGrp="1"/>
          </p:cNvSpPr>
          <p:nvPr>
            <p:ph idx="1"/>
          </p:nvPr>
        </p:nvSpPr>
        <p:spPr>
          <a:xfrm>
            <a:off x="3163925" y="2217070"/>
            <a:ext cx="6408712" cy="2402557"/>
          </a:xfrm>
        </p:spPr>
        <p:txBody>
          <a:bodyPr>
            <a:normAutofit fontScale="85000" lnSpcReduction="20000"/>
          </a:bodyPr>
          <a:lstStyle/>
          <a:p>
            <a:pPr marL="0" indent="0" defTabSz="912813">
              <a:lnSpc>
                <a:spcPct val="120000"/>
              </a:lnSpc>
              <a:buNone/>
            </a:pPr>
            <a:r>
              <a:rPr lang="ja-JP" altLang="en-US" sz="1600" dirty="0"/>
              <a:t>テーマ　例</a:t>
            </a:r>
            <a:endParaRPr lang="en-US" altLang="ja-JP" sz="1600" dirty="0"/>
          </a:p>
          <a:p>
            <a:pPr marL="0" indent="0" defTabSz="912813">
              <a:lnSpc>
                <a:spcPct val="120000"/>
              </a:lnSpc>
              <a:buNone/>
            </a:pPr>
            <a:r>
              <a:rPr lang="ja-JP" altLang="en-US" sz="1600" dirty="0"/>
              <a:t>・「千葉市における訪問看護の現状」</a:t>
            </a:r>
            <a:endParaRPr lang="en-US" altLang="ja-JP" sz="1600" dirty="0"/>
          </a:p>
          <a:p>
            <a:pPr marL="0" indent="0" defTabSz="912813">
              <a:lnSpc>
                <a:spcPct val="120000"/>
              </a:lnSpc>
              <a:buNone/>
            </a:pPr>
            <a:r>
              <a:rPr lang="ja-JP" altLang="en-US" sz="1600" dirty="0"/>
              <a:t>・「地域でケアし地域で看取るとは」</a:t>
            </a:r>
            <a:endParaRPr lang="en-US" altLang="ja-JP" sz="1600" dirty="0"/>
          </a:p>
          <a:p>
            <a:pPr marL="0" indent="0" defTabSz="912813">
              <a:lnSpc>
                <a:spcPct val="120000"/>
              </a:lnSpc>
              <a:buNone/>
            </a:pPr>
            <a:r>
              <a:rPr lang="ja-JP" altLang="en-US" sz="1600" dirty="0"/>
              <a:t>・「かかりつけ医地域医療と在宅療養支援」</a:t>
            </a:r>
            <a:endParaRPr lang="en-US" altLang="ja-JP" sz="1600" dirty="0"/>
          </a:p>
          <a:p>
            <a:pPr marL="0" indent="0" defTabSz="912813">
              <a:lnSpc>
                <a:spcPct val="120000"/>
              </a:lnSpc>
              <a:buNone/>
            </a:pPr>
            <a:r>
              <a:rPr lang="ja-JP" altLang="en-US" sz="1600" dirty="0"/>
              <a:t>・「訪問マッサージの現状と役割」</a:t>
            </a:r>
            <a:endParaRPr lang="en-US" altLang="ja-JP" sz="1600" dirty="0"/>
          </a:p>
          <a:p>
            <a:pPr marL="0" indent="0" defTabSz="912813">
              <a:lnSpc>
                <a:spcPct val="120000"/>
              </a:lnSpc>
              <a:buNone/>
            </a:pPr>
            <a:r>
              <a:rPr lang="ja-JP" altLang="en-US" sz="1600" dirty="0"/>
              <a:t>・「こども食堂とフードバンク」</a:t>
            </a:r>
            <a:endParaRPr lang="en-US" altLang="ja-JP" sz="1600" dirty="0"/>
          </a:p>
          <a:p>
            <a:pPr marL="0" indent="0" defTabSz="912813">
              <a:lnSpc>
                <a:spcPct val="120000"/>
              </a:lnSpc>
              <a:buNone/>
            </a:pPr>
            <a:r>
              <a:rPr lang="ja-JP" altLang="en-US" sz="1600" dirty="0"/>
              <a:t>・「和光方式モデル事業コープ園生の取り組みについて」　　等・・</a:t>
            </a:r>
            <a:endParaRPr lang="en-US" altLang="ja-JP" sz="1600" dirty="0"/>
          </a:p>
        </p:txBody>
      </p:sp>
      <p:sp>
        <p:nvSpPr>
          <p:cNvPr id="108546" name="スライド番号プレースホルダ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1363" indent="-285750" defTabSz="91281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1413" indent="-228600" defTabSz="9128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5986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5813" indent="-228600" defTabSz="9128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30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02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74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4613" indent="-228600" defTabSz="9128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F58A8F43-6E99-4F59-8651-B226C922AA63}" type="slidenum">
              <a:rPr lang="ja-JP" altLang="en-US" sz="1200">
                <a:solidFill>
                  <a:srgbClr val="898989"/>
                </a:solidFill>
                <a:latin typeface="Arial" panose="020B0604020202020204" pitchFamily="34" charset="0"/>
              </a:rPr>
              <a:pPr>
                <a:spcBef>
                  <a:spcPct val="0"/>
                </a:spcBef>
                <a:buFontTx/>
                <a:buNone/>
              </a:pPr>
              <a:t>40</a:t>
            </a:fld>
            <a:endParaRPr lang="ja-JP" altLang="en-US" sz="1200" dirty="0">
              <a:solidFill>
                <a:srgbClr val="898989"/>
              </a:solidFill>
              <a:latin typeface="Arial" panose="020B0604020202020204" pitchFamily="34" charset="0"/>
            </a:endParaRPr>
          </a:p>
        </p:txBody>
      </p:sp>
      <p:sp>
        <p:nvSpPr>
          <p:cNvPr id="5" name="コンテンツ プレースホルダー 2"/>
          <p:cNvSpPr txBox="1">
            <a:spLocks/>
          </p:cNvSpPr>
          <p:nvPr/>
        </p:nvSpPr>
        <p:spPr bwMode="auto">
          <a:xfrm>
            <a:off x="2495601" y="1190179"/>
            <a:ext cx="7745363" cy="1106265"/>
          </a:xfrm>
          <a:prstGeom prst="rect">
            <a:avLst/>
          </a:prstGeom>
          <a:noFill/>
          <a:ln>
            <a:noFill/>
          </a:ln>
        </p:spPr>
        <p:txBody>
          <a:bodyPr>
            <a:normAutofit fontScale="25000" lnSpcReduction="2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120000"/>
              </a:lnSpc>
              <a:defRPr/>
            </a:pPr>
            <a:r>
              <a:rPr lang="en-US" altLang="ja-JP" sz="6000" dirty="0">
                <a:solidFill>
                  <a:srgbClr val="006699"/>
                </a:solidFill>
              </a:rPr>
              <a:t>2019</a:t>
            </a:r>
            <a:r>
              <a:rPr lang="ja-JP" altLang="en-US" sz="6000" dirty="0">
                <a:solidFill>
                  <a:srgbClr val="006699"/>
                </a:solidFill>
              </a:rPr>
              <a:t>年度で終了するまで、開催拠点に</a:t>
            </a:r>
            <a:endParaRPr lang="en-US" altLang="ja-JP" sz="6000" dirty="0">
              <a:solidFill>
                <a:srgbClr val="006699"/>
              </a:solidFill>
            </a:endParaRPr>
          </a:p>
          <a:p>
            <a:pPr>
              <a:lnSpc>
                <a:spcPct val="120000"/>
              </a:lnSpc>
              <a:defRPr/>
            </a:pPr>
            <a:r>
              <a:rPr lang="ja-JP" altLang="en-US" sz="5900" dirty="0">
                <a:solidFill>
                  <a:srgbClr val="006699"/>
                </a:solidFill>
              </a:rPr>
              <a:t>行政・地域の医療介護従事者、風の村、</a:t>
            </a:r>
            <a:r>
              <a:rPr lang="en-US" altLang="ja-JP" sz="5900" dirty="0">
                <a:solidFill>
                  <a:srgbClr val="006699"/>
                </a:solidFill>
              </a:rPr>
              <a:t>CC</a:t>
            </a:r>
            <a:r>
              <a:rPr lang="ja-JP" altLang="en-US" sz="5900" dirty="0">
                <a:solidFill>
                  <a:srgbClr val="006699"/>
                </a:solidFill>
              </a:rPr>
              <a:t>街ねっとで、世話人会を構成</a:t>
            </a:r>
            <a:endParaRPr lang="en-US" altLang="ja-JP" sz="5900" dirty="0">
              <a:solidFill>
                <a:srgbClr val="006699"/>
              </a:solidFill>
            </a:endParaRPr>
          </a:p>
          <a:p>
            <a:pPr>
              <a:lnSpc>
                <a:spcPct val="120000"/>
              </a:lnSpc>
              <a:defRPr/>
            </a:pPr>
            <a:r>
              <a:rPr lang="ja-JP" altLang="en-US" sz="5900" dirty="0">
                <a:solidFill>
                  <a:srgbClr val="006699"/>
                </a:solidFill>
              </a:rPr>
              <a:t>隔月で</a:t>
            </a:r>
            <a:r>
              <a:rPr lang="en-US" altLang="ja-JP" sz="5900" dirty="0">
                <a:solidFill>
                  <a:srgbClr val="006699"/>
                </a:solidFill>
              </a:rPr>
              <a:t>49</a:t>
            </a:r>
            <a:r>
              <a:rPr lang="ja-JP" altLang="en-US" sz="5900">
                <a:solidFill>
                  <a:srgbClr val="006699"/>
                </a:solidFill>
              </a:rPr>
              <a:t>回の学習会</a:t>
            </a:r>
            <a:r>
              <a:rPr lang="ja-JP" altLang="en-US" sz="5900" dirty="0">
                <a:solidFill>
                  <a:srgbClr val="006699"/>
                </a:solidFill>
              </a:rPr>
              <a:t>を開催。毎回５０～８０名程度の</a:t>
            </a:r>
            <a:r>
              <a:rPr lang="ja-JP" altLang="en-US" sz="5900">
                <a:solidFill>
                  <a:srgbClr val="006699"/>
                </a:solidFill>
              </a:rPr>
              <a:t>参加があった</a:t>
            </a:r>
            <a:endParaRPr lang="en-US" altLang="ja-JP" sz="5900" dirty="0">
              <a:solidFill>
                <a:srgbClr val="006699"/>
              </a:solidFill>
            </a:endParaRPr>
          </a:p>
        </p:txBody>
      </p:sp>
      <p:pic>
        <p:nvPicPr>
          <p:cNvPr id="10855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128" y="2361110"/>
            <a:ext cx="2879924" cy="185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a:extLst>
              <a:ext uri="{FF2B5EF4-FFF2-40B4-BE49-F238E27FC236}">
                <a16:creationId xmlns:a16="http://schemas.microsoft.com/office/drawing/2014/main" id="{EF90BC91-9E72-49DF-8BE1-AA9ABA44BAED}"/>
              </a:ext>
            </a:extLst>
          </p:cNvPr>
          <p:cNvSpPr txBox="1"/>
          <p:nvPr/>
        </p:nvSpPr>
        <p:spPr>
          <a:xfrm>
            <a:off x="2519636" y="5672362"/>
            <a:ext cx="7824440" cy="1071447"/>
          </a:xfrm>
          <a:prstGeom prst="rect">
            <a:avLst/>
          </a:prstGeom>
          <a:noFill/>
        </p:spPr>
        <p:txBody>
          <a:bodyPr wrap="square">
            <a:spAutoFit/>
          </a:bodyPr>
          <a:lstStyle/>
          <a:p>
            <a:pPr defTabSz="912813">
              <a:lnSpc>
                <a:spcPct val="120000"/>
              </a:lnSpc>
            </a:pPr>
            <a:r>
              <a:rPr lang="ja-JP" altLang="en-US" dirty="0"/>
              <a:t>メンバーを拡大、活動場所を稲毛区保健福祉センターに移し、</a:t>
            </a:r>
            <a:endParaRPr lang="en-US" altLang="ja-JP" dirty="0"/>
          </a:p>
          <a:p>
            <a:pPr defTabSz="912813">
              <a:lnSpc>
                <a:spcPct val="120000"/>
              </a:lnSpc>
            </a:pPr>
            <a:r>
              <a:rPr lang="ja-JP" altLang="en-US" dirty="0"/>
              <a:t>千葉市あんしんケアセンター（地域包括支援センター）により運営されている。</a:t>
            </a:r>
          </a:p>
        </p:txBody>
      </p:sp>
      <p:sp>
        <p:nvSpPr>
          <p:cNvPr id="9" name="タイトル 1">
            <a:extLst>
              <a:ext uri="{FF2B5EF4-FFF2-40B4-BE49-F238E27FC236}">
                <a16:creationId xmlns:a16="http://schemas.microsoft.com/office/drawing/2014/main" id="{077A82F9-6838-458A-B25E-DA4DE219E73C}"/>
              </a:ext>
            </a:extLst>
          </p:cNvPr>
          <p:cNvSpPr txBox="1">
            <a:spLocks/>
          </p:cNvSpPr>
          <p:nvPr/>
        </p:nvSpPr>
        <p:spPr bwMode="auto">
          <a:xfrm>
            <a:off x="1817365" y="5022407"/>
            <a:ext cx="8393435" cy="62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defTabSz="912813"/>
            <a:r>
              <a:rPr lang="ja-JP" altLang="en-US" sz="2400" u="sng" dirty="0"/>
              <a:t>２０２０年度からは</a:t>
            </a:r>
            <a:r>
              <a:rPr lang="ja-JP" altLang="en-US" sz="3200" u="sng" dirty="0">
                <a:solidFill>
                  <a:srgbClr val="0070C0"/>
                </a:solidFill>
              </a:rPr>
              <a:t>「稲毛区多職種連携会議」</a:t>
            </a:r>
            <a:r>
              <a:rPr lang="ja-JP" altLang="en-US" sz="2400" u="sng" dirty="0"/>
              <a:t>に改組</a:t>
            </a:r>
            <a:endParaRPr lang="ja-JP" alt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A3AE0D-4AF3-6F7A-BB1A-1A24FEA5F4E4}"/>
              </a:ext>
            </a:extLst>
          </p:cNvPr>
          <p:cNvSpPr>
            <a:spLocks noGrp="1"/>
          </p:cNvSpPr>
          <p:nvPr>
            <p:ph type="ctrTitle"/>
          </p:nvPr>
        </p:nvSpPr>
        <p:spPr>
          <a:xfrm>
            <a:off x="1524000" y="770022"/>
            <a:ext cx="8216766" cy="654517"/>
          </a:xfrm>
        </p:spPr>
        <p:txBody>
          <a:bodyPr>
            <a:normAutofit/>
          </a:bodyPr>
          <a:lstStyle/>
          <a:p>
            <a:pPr algn="l"/>
            <a:r>
              <a:rPr kumimoji="1" lang="ja-JP" altLang="en-US" sz="3200" dirty="0">
                <a:solidFill>
                  <a:schemeClr val="tx1"/>
                </a:solidFill>
              </a:rPr>
              <a:t>２．悠翔会在宅クリニック稲毛</a:t>
            </a:r>
          </a:p>
        </p:txBody>
      </p:sp>
      <p:sp>
        <p:nvSpPr>
          <p:cNvPr id="3" name="字幕 2">
            <a:extLst>
              <a:ext uri="{FF2B5EF4-FFF2-40B4-BE49-F238E27FC236}">
                <a16:creationId xmlns:a16="http://schemas.microsoft.com/office/drawing/2014/main" id="{34C2F63B-8649-7F1B-3357-0B587305F48E}"/>
              </a:ext>
            </a:extLst>
          </p:cNvPr>
          <p:cNvSpPr>
            <a:spLocks noGrp="1"/>
          </p:cNvSpPr>
          <p:nvPr>
            <p:ph type="subTitle" idx="1"/>
          </p:nvPr>
        </p:nvSpPr>
        <p:spPr>
          <a:xfrm>
            <a:off x="365761" y="1828800"/>
            <a:ext cx="11329416" cy="4654296"/>
          </a:xfrm>
        </p:spPr>
        <p:txBody>
          <a:bodyPr>
            <a:normAutofit lnSpcReduction="10000"/>
          </a:bodyPr>
          <a:lstStyle/>
          <a:p>
            <a:pPr algn="l" fontAlgn="base"/>
            <a:r>
              <a:rPr lang="ja-JP" altLang="en-US" sz="3200" b="1" i="0" u="none" strike="noStrike" dirty="0">
                <a:solidFill>
                  <a:srgbClr val="333333"/>
                </a:solidFill>
                <a:effectLst/>
                <a:latin typeface="ＭＳ Ｐゴシック" panose="020B0600070205080204" pitchFamily="50" charset="-128"/>
                <a:ea typeface="ＭＳ Ｐゴシック" panose="020B0600070205080204" pitchFamily="50" charset="-128"/>
              </a:rPr>
              <a:t>　地域に根差した「自宅まで来てもらえる稲毛の町の診療所」</a:t>
            </a:r>
            <a:endParaRPr lang="en-US" altLang="ja-JP" sz="3200" b="1" i="0" u="none" strike="noStrike" dirty="0">
              <a:solidFill>
                <a:srgbClr val="333333"/>
              </a:solidFill>
              <a:effectLst/>
              <a:latin typeface="ＭＳ Ｐゴシック" panose="020B0600070205080204" pitchFamily="50" charset="-128"/>
              <a:ea typeface="ＭＳ Ｐゴシック" panose="020B0600070205080204" pitchFamily="50" charset="-128"/>
            </a:endParaRPr>
          </a:p>
          <a:p>
            <a:pPr algn="l" fontAlgn="base"/>
            <a:r>
              <a:rPr lang="ja-JP" altLang="en-US" sz="2800" i="0" u="none" strike="noStrike" dirty="0">
                <a:solidFill>
                  <a:srgbClr val="333333"/>
                </a:solidFill>
                <a:effectLst/>
                <a:latin typeface="ＭＳ Ｐゴシック" panose="020B0600070205080204" pitchFamily="50" charset="-128"/>
                <a:ea typeface="ＭＳ Ｐゴシック" panose="020B0600070205080204" pitchFamily="50" charset="-128"/>
              </a:rPr>
              <a:t>悠翔会在宅クリニック稲毛は、この地で長く地域医療に取り組んできた「生活クラブ風の村 園生診療所」を前身としたクリニック</a:t>
            </a:r>
            <a:r>
              <a:rPr lang="ja-JP" altLang="en-US" sz="2800" dirty="0">
                <a:solidFill>
                  <a:srgbClr val="333333"/>
                </a:solidFill>
                <a:latin typeface="ＭＳ Ｐゴシック" panose="020B0600070205080204" pitchFamily="50" charset="-128"/>
                <a:ea typeface="ＭＳ Ｐゴシック" panose="020B0600070205080204" pitchFamily="50" charset="-128"/>
              </a:rPr>
              <a:t>です。</a:t>
            </a:r>
            <a:r>
              <a:rPr lang="ja-JP" altLang="en-US" sz="2800" i="0" u="none" strike="noStrike" dirty="0">
                <a:solidFill>
                  <a:srgbClr val="333333"/>
                </a:solidFill>
                <a:effectLst/>
                <a:latin typeface="ＭＳ Ｐゴシック" panose="020B0600070205080204" pitchFamily="50" charset="-128"/>
                <a:ea typeface="ＭＳ Ｐゴシック" panose="020B0600070205080204" pitchFamily="50" charset="-128"/>
              </a:rPr>
              <a:t>“自宅まで来てもらえる稲毛の町の診療所”として、地域の方々とともに、病気の治療のみならず、最期まで安心して住み慣れた地域での暮らしをお手伝いする。そのコンセプトが医療法人社団悠翔会の基本理念とぴったりと一致し、</a:t>
            </a:r>
            <a:r>
              <a:rPr lang="en-US" altLang="ja-JP" sz="2800" i="0" u="none" strike="noStrike" dirty="0">
                <a:solidFill>
                  <a:srgbClr val="333333"/>
                </a:solidFill>
                <a:effectLst/>
                <a:latin typeface="ＭＳ Ｐゴシック" panose="020B0600070205080204" pitchFamily="50" charset="-128"/>
                <a:ea typeface="ＭＳ Ｐゴシック" panose="020B0600070205080204" pitchFamily="50" charset="-128"/>
              </a:rPr>
              <a:t>2020</a:t>
            </a:r>
            <a:r>
              <a:rPr lang="ja-JP" altLang="en-US" sz="2800" i="0" u="none" strike="noStrike" dirty="0">
                <a:solidFill>
                  <a:srgbClr val="333333"/>
                </a:solidFill>
                <a:effectLst/>
                <a:latin typeface="ＭＳ Ｐゴシック" panose="020B0600070205080204" pitchFamily="50" charset="-128"/>
                <a:ea typeface="ＭＳ Ｐゴシック" panose="020B0600070205080204" pitchFamily="50" charset="-128"/>
              </a:rPr>
              <a:t>年</a:t>
            </a:r>
            <a:r>
              <a:rPr lang="en-US" altLang="ja-JP" sz="2800" i="0" u="none" strike="noStrike" dirty="0">
                <a:solidFill>
                  <a:srgbClr val="333333"/>
                </a:solidFill>
                <a:effectLst/>
                <a:latin typeface="ＭＳ Ｐゴシック" panose="020B0600070205080204" pitchFamily="50" charset="-128"/>
                <a:ea typeface="ＭＳ Ｐゴシック" panose="020B0600070205080204" pitchFamily="50" charset="-128"/>
              </a:rPr>
              <a:t>6</a:t>
            </a:r>
            <a:r>
              <a:rPr lang="ja-JP" altLang="en-US" sz="2800" i="0" u="none" strike="noStrike" dirty="0">
                <a:solidFill>
                  <a:srgbClr val="333333"/>
                </a:solidFill>
                <a:effectLst/>
                <a:latin typeface="ＭＳ Ｐゴシック" panose="020B0600070205080204" pitchFamily="50" charset="-128"/>
                <a:ea typeface="ＭＳ Ｐゴシック" panose="020B0600070205080204" pitchFamily="50" charset="-128"/>
              </a:rPr>
              <a:t>月より診療を承継させていただくことになりました。地域のみなさんが慣れ親しまれた園生診療所のメンバーとともに患者さんやご家族の一番近くで、何かあったときには一番に相談できる、そんなクリニックを目指して活動をしています。</a:t>
            </a:r>
            <a:br>
              <a:rPr lang="ja-JP" altLang="en-US" sz="2800" i="0" u="none" strike="noStrike" dirty="0">
                <a:solidFill>
                  <a:srgbClr val="333333"/>
                </a:solidFill>
                <a:effectLst/>
                <a:latin typeface="ＭＳ Ｐゴシック" panose="020B0600070205080204" pitchFamily="50" charset="-128"/>
                <a:ea typeface="ＭＳ Ｐゴシック" panose="020B0600070205080204" pitchFamily="50" charset="-128"/>
              </a:rPr>
            </a:br>
            <a:endParaRPr kumimoji="1" lang="ja-JP" altLang="en-US" sz="2800" dirty="0"/>
          </a:p>
        </p:txBody>
      </p:sp>
    </p:spTree>
    <p:extLst>
      <p:ext uri="{BB962C8B-B14F-4D97-AF65-F5344CB8AC3E}">
        <p14:creationId xmlns:p14="http://schemas.microsoft.com/office/powerpoint/2010/main" val="369043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BC901E-4F83-ED9E-DD17-87C2C6BFC3B6}"/>
              </a:ext>
            </a:extLst>
          </p:cNvPr>
          <p:cNvSpPr>
            <a:spLocks noGrp="1"/>
          </p:cNvSpPr>
          <p:nvPr>
            <p:ph type="title"/>
          </p:nvPr>
        </p:nvSpPr>
        <p:spPr>
          <a:xfrm>
            <a:off x="677334" y="609600"/>
            <a:ext cx="8596668" cy="597408"/>
          </a:xfrm>
        </p:spPr>
        <p:txBody>
          <a:bodyPr>
            <a:normAutofit/>
          </a:bodyPr>
          <a:lstStyle/>
          <a:p>
            <a:r>
              <a:rPr lang="ja-JP" altLang="en-US" sz="3200" dirty="0">
                <a:solidFill>
                  <a:schemeClr val="tx1"/>
                </a:solidFill>
              </a:rPr>
              <a:t>２．クリニック概要</a:t>
            </a:r>
            <a:endParaRPr kumimoji="1" lang="ja-JP" altLang="en-US" sz="3200" dirty="0">
              <a:solidFill>
                <a:schemeClr val="tx1"/>
              </a:solidFill>
            </a:endParaRPr>
          </a:p>
        </p:txBody>
      </p:sp>
      <p:sp>
        <p:nvSpPr>
          <p:cNvPr id="3" name="コンテンツ プレースホルダー 2">
            <a:extLst>
              <a:ext uri="{FF2B5EF4-FFF2-40B4-BE49-F238E27FC236}">
                <a16:creationId xmlns:a16="http://schemas.microsoft.com/office/drawing/2014/main" id="{FFB1D0E6-9946-1640-EC4D-41EDF4B1C29C}"/>
              </a:ext>
            </a:extLst>
          </p:cNvPr>
          <p:cNvSpPr>
            <a:spLocks noGrp="1"/>
          </p:cNvSpPr>
          <p:nvPr>
            <p:ph idx="1"/>
          </p:nvPr>
        </p:nvSpPr>
        <p:spPr>
          <a:xfrm>
            <a:off x="677334" y="1399033"/>
            <a:ext cx="8596668" cy="4642330"/>
          </a:xfrm>
        </p:spPr>
        <p:txBody>
          <a:bodyPr>
            <a:normAutofit/>
          </a:bodyPr>
          <a:lstStyle/>
          <a:p>
            <a:pPr marL="0" indent="0">
              <a:buNone/>
            </a:pPr>
            <a:r>
              <a:rPr lang="ja-JP" altLang="en-US" sz="2800" dirty="0"/>
              <a:t>医師数   ３名（内科・循環器内科・）</a:t>
            </a:r>
            <a:endParaRPr lang="en-US" altLang="ja-JP" sz="2800" dirty="0"/>
          </a:p>
          <a:p>
            <a:pPr marL="0" indent="0">
              <a:buNone/>
            </a:pPr>
            <a:r>
              <a:rPr kumimoji="1" lang="ja-JP" altLang="en-US" sz="2800" dirty="0"/>
              <a:t>看護師数 </a:t>
            </a:r>
            <a:r>
              <a:rPr kumimoji="1" lang="en-US" altLang="ja-JP" sz="2800" dirty="0"/>
              <a:t>4</a:t>
            </a:r>
            <a:r>
              <a:rPr lang="ja-JP" altLang="en-US" sz="2800" dirty="0"/>
              <a:t>名</a:t>
            </a:r>
            <a:r>
              <a:rPr kumimoji="1" lang="ja-JP" altLang="en-US" sz="2800" dirty="0"/>
              <a:t>（内科・外科・救急・感染管理）</a:t>
            </a:r>
            <a:endParaRPr lang="en-US" altLang="ja-JP" sz="2800" dirty="0"/>
          </a:p>
          <a:p>
            <a:pPr marL="0" indent="0">
              <a:buNone/>
            </a:pPr>
            <a:r>
              <a:rPr kumimoji="1" lang="ja-JP" altLang="en-US" sz="2800" dirty="0"/>
              <a:t>総合管理</a:t>
            </a:r>
            <a:r>
              <a:rPr lang="ja-JP" altLang="en-US" sz="2800" dirty="0"/>
              <a:t>者</a:t>
            </a:r>
            <a:r>
              <a:rPr lang="en-US" altLang="ja-JP" sz="2800" dirty="0"/>
              <a:t>1</a:t>
            </a:r>
            <a:r>
              <a:rPr lang="ja-JP" altLang="en-US" sz="2800" dirty="0"/>
              <a:t>名</a:t>
            </a:r>
            <a:endParaRPr kumimoji="1" lang="en-US" altLang="ja-JP" sz="2800" dirty="0"/>
          </a:p>
          <a:p>
            <a:pPr marL="0" indent="0">
              <a:buNone/>
            </a:pPr>
            <a:r>
              <a:rPr lang="ja-JP" altLang="en-US" sz="2800" dirty="0"/>
              <a:t>社会福祉士</a:t>
            </a:r>
            <a:r>
              <a:rPr lang="en-US" altLang="ja-JP" sz="2800" dirty="0"/>
              <a:t>1</a:t>
            </a:r>
            <a:r>
              <a:rPr lang="ja-JP" altLang="en-US" sz="2800" dirty="0"/>
              <a:t>名・管理栄養士１名・理学療法士１名</a:t>
            </a:r>
            <a:endParaRPr lang="en-US" altLang="ja-JP" sz="2800" dirty="0"/>
          </a:p>
          <a:p>
            <a:pPr marL="0" indent="0">
              <a:buNone/>
            </a:pPr>
            <a:r>
              <a:rPr lang="ja-JP" altLang="en-US" sz="2800" dirty="0"/>
              <a:t>診療アシスタント</a:t>
            </a:r>
            <a:r>
              <a:rPr lang="en-US" altLang="ja-JP" sz="2800" dirty="0"/>
              <a:t>1</a:t>
            </a:r>
            <a:r>
              <a:rPr lang="ja-JP" altLang="en-US" sz="2800" dirty="0"/>
              <a:t>名</a:t>
            </a:r>
            <a:endParaRPr lang="en-US" altLang="ja-JP" sz="2800" dirty="0"/>
          </a:p>
          <a:p>
            <a:pPr marL="0" indent="0">
              <a:buNone/>
            </a:pPr>
            <a:r>
              <a:rPr kumimoji="1" lang="ja-JP" altLang="en-US" sz="2800" dirty="0"/>
              <a:t>医療事務</a:t>
            </a:r>
            <a:r>
              <a:rPr kumimoji="1" lang="en-US" altLang="ja-JP" sz="2800" dirty="0"/>
              <a:t>2</a:t>
            </a:r>
            <a:r>
              <a:rPr kumimoji="1" lang="ja-JP" altLang="en-US" sz="2800" dirty="0"/>
              <a:t>名</a:t>
            </a:r>
            <a:endParaRPr kumimoji="1" lang="en-US" altLang="ja-JP" sz="2800" dirty="0"/>
          </a:p>
          <a:p>
            <a:pPr marL="0" indent="0">
              <a:buNone/>
            </a:pPr>
            <a:r>
              <a:rPr lang="ja-JP" altLang="en-US" sz="2800" dirty="0"/>
              <a:t>ドライバー兼診療アシスタント</a:t>
            </a:r>
            <a:r>
              <a:rPr lang="en-US" altLang="ja-JP" sz="2800" dirty="0"/>
              <a:t>3</a:t>
            </a:r>
            <a:r>
              <a:rPr lang="ja-JP" altLang="en-US" sz="2800" dirty="0"/>
              <a:t>名</a:t>
            </a:r>
            <a:endParaRPr lang="en-US" altLang="ja-JP" sz="2800" dirty="0"/>
          </a:p>
          <a:p>
            <a:pPr marL="0" indent="0">
              <a:buNone/>
            </a:pPr>
            <a:r>
              <a:rPr lang="ja-JP" altLang="en-US" sz="2800" dirty="0"/>
              <a:t>社用車</a:t>
            </a:r>
            <a:r>
              <a:rPr lang="en-US" altLang="ja-JP" sz="2800" dirty="0"/>
              <a:t>3</a:t>
            </a:r>
            <a:r>
              <a:rPr lang="ja-JP" altLang="en-US" sz="2800" dirty="0"/>
              <a:t>台</a:t>
            </a:r>
            <a:endParaRPr kumimoji="1" lang="ja-JP" altLang="en-US" sz="2800" dirty="0"/>
          </a:p>
        </p:txBody>
      </p:sp>
    </p:spTree>
    <p:extLst>
      <p:ext uri="{BB962C8B-B14F-4D97-AF65-F5344CB8AC3E}">
        <p14:creationId xmlns:p14="http://schemas.microsoft.com/office/powerpoint/2010/main" val="3368745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DBE0BF8-B085-4DDB-4556-D58BD664240F}"/>
              </a:ext>
            </a:extLst>
          </p:cNvPr>
          <p:cNvSpPr>
            <a:spLocks noGrp="1"/>
          </p:cNvSpPr>
          <p:nvPr>
            <p:ph idx="1"/>
          </p:nvPr>
        </p:nvSpPr>
        <p:spPr>
          <a:xfrm>
            <a:off x="677334" y="1645920"/>
            <a:ext cx="6610434" cy="4602479"/>
          </a:xfrm>
        </p:spPr>
        <p:txBody>
          <a:bodyPr>
            <a:normAutofit/>
          </a:bodyPr>
          <a:lstStyle/>
          <a:p>
            <a:pPr marL="0" indent="0">
              <a:buNone/>
            </a:pPr>
            <a:r>
              <a:rPr kumimoji="1" lang="ja-JP" altLang="en-US" sz="2800" b="1" dirty="0"/>
              <a:t>提携している施設の数　　４１施設</a:t>
            </a:r>
            <a:endParaRPr kumimoji="1" lang="en-US" altLang="ja-JP" sz="2800" b="1" dirty="0"/>
          </a:p>
          <a:p>
            <a:pPr marL="0" indent="0">
              <a:buNone/>
            </a:pPr>
            <a:r>
              <a:rPr lang="ja-JP" altLang="en-US" sz="2400" dirty="0"/>
              <a:t>　サービス付高齢者住宅：１２施設</a:t>
            </a:r>
            <a:endParaRPr kumimoji="1" lang="en-US" altLang="ja-JP" sz="2400" dirty="0"/>
          </a:p>
          <a:p>
            <a:pPr marL="0" indent="0">
              <a:buNone/>
            </a:pPr>
            <a:r>
              <a:rPr kumimoji="1" lang="ja-JP" altLang="en-US" sz="2400" dirty="0"/>
              <a:t>　グループホーム：</a:t>
            </a:r>
            <a:r>
              <a:rPr kumimoji="1" lang="en-US" altLang="ja-JP" sz="2400" dirty="0"/>
              <a:t>3</a:t>
            </a:r>
            <a:r>
              <a:rPr kumimoji="1" lang="ja-JP" altLang="en-US" sz="2400" dirty="0"/>
              <a:t>施設</a:t>
            </a:r>
            <a:endParaRPr kumimoji="1" lang="en-US" altLang="ja-JP" sz="2400" dirty="0"/>
          </a:p>
          <a:p>
            <a:pPr marL="0" indent="0">
              <a:buNone/>
            </a:pPr>
            <a:r>
              <a:rPr lang="ja-JP" altLang="en-US" sz="2400" dirty="0"/>
              <a:t>　特定施設：５施設</a:t>
            </a:r>
            <a:endParaRPr lang="en-US" altLang="ja-JP" sz="2400" dirty="0"/>
          </a:p>
          <a:p>
            <a:pPr marL="0" indent="0">
              <a:buNone/>
            </a:pPr>
            <a:r>
              <a:rPr kumimoji="1" lang="ja-JP" altLang="en-US" sz="2400" dirty="0"/>
              <a:t>　介護付き有料老人ホーム：</a:t>
            </a:r>
            <a:r>
              <a:rPr kumimoji="1" lang="en-US" altLang="ja-JP" sz="2400" dirty="0"/>
              <a:t>5</a:t>
            </a:r>
            <a:r>
              <a:rPr kumimoji="1" lang="ja-JP" altLang="en-US" sz="2400" dirty="0"/>
              <a:t>施設</a:t>
            </a:r>
            <a:endParaRPr kumimoji="1" lang="en-US" altLang="ja-JP" sz="2400" dirty="0"/>
          </a:p>
          <a:p>
            <a:pPr marL="0" indent="0">
              <a:buNone/>
            </a:pPr>
            <a:r>
              <a:rPr lang="ja-JP" altLang="en-US" sz="2400" dirty="0"/>
              <a:t>　特別養護老人ホーム：</a:t>
            </a:r>
            <a:r>
              <a:rPr lang="en-US" altLang="ja-JP" sz="2400" dirty="0"/>
              <a:t>5</a:t>
            </a:r>
            <a:r>
              <a:rPr lang="ja-JP" altLang="en-US" sz="2400" dirty="0"/>
              <a:t>施設</a:t>
            </a:r>
            <a:endParaRPr lang="en-US" altLang="ja-JP" sz="2400" dirty="0"/>
          </a:p>
          <a:p>
            <a:pPr marL="0" indent="0">
              <a:buNone/>
            </a:pPr>
            <a:r>
              <a:rPr kumimoji="1" lang="ja-JP" altLang="en-US" sz="2400" dirty="0"/>
              <a:t>　住宅型有料老人ホーム：</a:t>
            </a:r>
            <a:r>
              <a:rPr kumimoji="1" lang="en-US" altLang="ja-JP" sz="2400" dirty="0"/>
              <a:t>6</a:t>
            </a:r>
            <a:r>
              <a:rPr kumimoji="1" lang="ja-JP" altLang="en-US" sz="2400" dirty="0"/>
              <a:t>施設</a:t>
            </a:r>
            <a:endParaRPr kumimoji="1" lang="en-US" altLang="ja-JP" sz="2400" dirty="0"/>
          </a:p>
          <a:p>
            <a:pPr marL="0" indent="0">
              <a:buNone/>
            </a:pPr>
            <a:r>
              <a:rPr lang="ja-JP" altLang="en-US" sz="2400" dirty="0"/>
              <a:t>　軽費老人ホーム：１施設</a:t>
            </a:r>
            <a:endParaRPr lang="en-US" altLang="ja-JP" sz="2400" dirty="0"/>
          </a:p>
          <a:p>
            <a:pPr marL="0" indent="0">
              <a:buNone/>
            </a:pPr>
            <a:r>
              <a:rPr kumimoji="1" lang="ja-JP" altLang="en-US" sz="2400" dirty="0"/>
              <a:t>　小規模多機能ホーム：１施設</a:t>
            </a:r>
            <a:endParaRPr kumimoji="1" lang="en-US" altLang="ja-JP" sz="2400" dirty="0"/>
          </a:p>
          <a:p>
            <a:pPr marL="0" indent="0">
              <a:buNone/>
            </a:pPr>
            <a:endParaRPr kumimoji="1" lang="ja-JP" altLang="en-US" dirty="0"/>
          </a:p>
        </p:txBody>
      </p:sp>
      <p:sp>
        <p:nvSpPr>
          <p:cNvPr id="4" name="タイトル 1">
            <a:extLst>
              <a:ext uri="{FF2B5EF4-FFF2-40B4-BE49-F238E27FC236}">
                <a16:creationId xmlns:a16="http://schemas.microsoft.com/office/drawing/2014/main" id="{F3AC77AC-61DD-1322-C736-CD85039C660A}"/>
              </a:ext>
            </a:extLst>
          </p:cNvPr>
          <p:cNvSpPr>
            <a:spLocks noGrp="1"/>
          </p:cNvSpPr>
          <p:nvPr>
            <p:ph type="title"/>
          </p:nvPr>
        </p:nvSpPr>
        <p:spPr>
          <a:xfrm>
            <a:off x="677863" y="609600"/>
            <a:ext cx="8596312" cy="771144"/>
          </a:xfrm>
        </p:spPr>
        <p:txBody>
          <a:bodyPr>
            <a:normAutofit/>
          </a:bodyPr>
          <a:lstStyle/>
          <a:p>
            <a:r>
              <a:rPr lang="ja-JP" altLang="en-US" sz="3200" dirty="0">
                <a:solidFill>
                  <a:schemeClr val="tx1"/>
                </a:solidFill>
              </a:rPr>
              <a:t>２．クリニック概要</a:t>
            </a:r>
            <a:endParaRPr kumimoji="1" lang="ja-JP" altLang="en-US" sz="3200" dirty="0">
              <a:solidFill>
                <a:schemeClr val="tx1"/>
              </a:solidFill>
            </a:endParaRPr>
          </a:p>
        </p:txBody>
      </p:sp>
      <p:sp>
        <p:nvSpPr>
          <p:cNvPr id="5" name="楕円 4">
            <a:extLst>
              <a:ext uri="{FF2B5EF4-FFF2-40B4-BE49-F238E27FC236}">
                <a16:creationId xmlns:a16="http://schemas.microsoft.com/office/drawing/2014/main" id="{3EECFD88-9CAE-4DEC-2D6B-1FE843E95650}"/>
              </a:ext>
            </a:extLst>
          </p:cNvPr>
          <p:cNvSpPr/>
          <p:nvPr/>
        </p:nvSpPr>
        <p:spPr>
          <a:xfrm>
            <a:off x="7031736" y="2084832"/>
            <a:ext cx="3639312" cy="3593592"/>
          </a:xfrm>
          <a:prstGeom prst="ellipse">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n w="22225">
                  <a:solidFill>
                    <a:schemeClr val="accent2"/>
                  </a:solidFill>
                  <a:prstDash val="solid"/>
                </a:ln>
                <a:solidFill>
                  <a:schemeClr val="tx2"/>
                </a:solidFill>
              </a:rPr>
              <a:t>居宅訪問件数</a:t>
            </a:r>
            <a:endParaRPr kumimoji="1" lang="en-US" altLang="ja-JP" sz="2800" dirty="0">
              <a:ln w="22225">
                <a:solidFill>
                  <a:schemeClr val="accent2"/>
                </a:solidFill>
                <a:prstDash val="solid"/>
              </a:ln>
              <a:solidFill>
                <a:schemeClr val="tx2"/>
              </a:solidFill>
            </a:endParaRPr>
          </a:p>
          <a:p>
            <a:pPr algn="ctr"/>
            <a:r>
              <a:rPr kumimoji="1" lang="en-US" altLang="ja-JP" sz="2800" dirty="0">
                <a:ln w="22225">
                  <a:solidFill>
                    <a:schemeClr val="accent2"/>
                  </a:solidFill>
                  <a:prstDash val="solid"/>
                </a:ln>
                <a:solidFill>
                  <a:schemeClr val="tx2"/>
                </a:solidFill>
              </a:rPr>
              <a:t>158</a:t>
            </a:r>
            <a:r>
              <a:rPr kumimoji="1" lang="ja-JP" altLang="en-US" sz="2800" dirty="0">
                <a:ln w="22225">
                  <a:solidFill>
                    <a:schemeClr val="accent2"/>
                  </a:solidFill>
                  <a:prstDash val="solid"/>
                </a:ln>
                <a:solidFill>
                  <a:schemeClr val="tx2"/>
                </a:solidFill>
              </a:rPr>
              <a:t>件</a:t>
            </a:r>
            <a:endParaRPr kumimoji="1" lang="en-US" altLang="ja-JP" sz="2800" dirty="0">
              <a:ln w="22225">
                <a:solidFill>
                  <a:schemeClr val="accent2"/>
                </a:solidFill>
                <a:prstDash val="solid"/>
              </a:ln>
              <a:solidFill>
                <a:schemeClr val="tx2"/>
              </a:solidFill>
            </a:endParaRPr>
          </a:p>
          <a:p>
            <a:pPr algn="ctr"/>
            <a:r>
              <a:rPr kumimoji="1" lang="en-US" altLang="ja-JP" sz="2800" dirty="0">
                <a:ln w="22225">
                  <a:solidFill>
                    <a:schemeClr val="accent2"/>
                  </a:solidFill>
                  <a:prstDash val="solid"/>
                </a:ln>
                <a:solidFill>
                  <a:schemeClr val="tx2"/>
                </a:solidFill>
              </a:rPr>
              <a:t>2022</a:t>
            </a:r>
            <a:r>
              <a:rPr kumimoji="1" lang="ja-JP" altLang="en-US" sz="2800" dirty="0">
                <a:ln w="22225">
                  <a:solidFill>
                    <a:schemeClr val="accent2"/>
                  </a:solidFill>
                  <a:prstDash val="solid"/>
                </a:ln>
                <a:solidFill>
                  <a:schemeClr val="tx2"/>
                </a:solidFill>
              </a:rPr>
              <a:t>年</a:t>
            </a:r>
            <a:r>
              <a:rPr kumimoji="1" lang="en-US" altLang="ja-JP" sz="2800" dirty="0">
                <a:ln w="22225">
                  <a:solidFill>
                    <a:schemeClr val="accent2"/>
                  </a:solidFill>
                  <a:prstDash val="solid"/>
                </a:ln>
                <a:solidFill>
                  <a:schemeClr val="tx2"/>
                </a:solidFill>
              </a:rPr>
              <a:t>10</a:t>
            </a:r>
            <a:r>
              <a:rPr kumimoji="1" lang="ja-JP" altLang="en-US" sz="2800" dirty="0">
                <a:ln w="22225">
                  <a:solidFill>
                    <a:schemeClr val="accent2"/>
                  </a:solidFill>
                  <a:prstDash val="solid"/>
                </a:ln>
                <a:solidFill>
                  <a:schemeClr val="tx2"/>
                </a:solidFill>
              </a:rPr>
              <a:t>月</a:t>
            </a:r>
          </a:p>
        </p:txBody>
      </p:sp>
    </p:spTree>
    <p:extLst>
      <p:ext uri="{BB962C8B-B14F-4D97-AF65-F5344CB8AC3E}">
        <p14:creationId xmlns:p14="http://schemas.microsoft.com/office/powerpoint/2010/main" val="234860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3AC77AC-61DD-1322-C736-CD85039C660A}"/>
              </a:ext>
            </a:extLst>
          </p:cNvPr>
          <p:cNvSpPr>
            <a:spLocks noGrp="1"/>
          </p:cNvSpPr>
          <p:nvPr>
            <p:ph type="title"/>
          </p:nvPr>
        </p:nvSpPr>
        <p:spPr>
          <a:xfrm>
            <a:off x="677863" y="609600"/>
            <a:ext cx="8596312" cy="771144"/>
          </a:xfrm>
        </p:spPr>
        <p:txBody>
          <a:bodyPr>
            <a:normAutofit/>
          </a:bodyPr>
          <a:lstStyle/>
          <a:p>
            <a:r>
              <a:rPr lang="ja-JP" altLang="en-US" sz="3200" dirty="0">
                <a:solidFill>
                  <a:schemeClr val="tx1"/>
                </a:solidFill>
              </a:rPr>
              <a:t>２．クリニック概要（診療件数の推移）</a:t>
            </a:r>
            <a:endParaRPr kumimoji="1" lang="ja-JP" altLang="en-US" sz="3200" dirty="0">
              <a:solidFill>
                <a:schemeClr val="tx1"/>
              </a:solidFill>
            </a:endParaRPr>
          </a:p>
        </p:txBody>
      </p:sp>
      <p:sp>
        <p:nvSpPr>
          <p:cNvPr id="6" name="コンテンツ プレースホルダー 5">
            <a:extLst>
              <a:ext uri="{FF2B5EF4-FFF2-40B4-BE49-F238E27FC236}">
                <a16:creationId xmlns:a16="http://schemas.microsoft.com/office/drawing/2014/main" id="{33B4361D-4097-BD25-BC85-71BB03DF26D1}"/>
              </a:ext>
            </a:extLst>
          </p:cNvPr>
          <p:cNvSpPr>
            <a:spLocks noGrp="1"/>
          </p:cNvSpPr>
          <p:nvPr>
            <p:ph idx="1"/>
          </p:nvPr>
        </p:nvSpPr>
        <p:spPr>
          <a:xfrm>
            <a:off x="677862" y="1316736"/>
            <a:ext cx="10715561" cy="4809744"/>
          </a:xfrm>
        </p:spPr>
        <p:txBody>
          <a:bodyPr>
            <a:normAutofit/>
          </a:bodyPr>
          <a:lstStyle/>
          <a:p>
            <a:pPr marL="0" indent="0">
              <a:buNone/>
            </a:pPr>
            <a:endParaRPr lang="ja-JP" altLang="en-US" sz="2800" dirty="0"/>
          </a:p>
        </p:txBody>
      </p:sp>
      <p:graphicFrame>
        <p:nvGraphicFramePr>
          <p:cNvPr id="7" name="グラフ 6">
            <a:extLst>
              <a:ext uri="{FF2B5EF4-FFF2-40B4-BE49-F238E27FC236}">
                <a16:creationId xmlns:a16="http://schemas.microsoft.com/office/drawing/2014/main" id="{FE5D443B-FAB4-682B-2C97-3988923E6076}"/>
              </a:ext>
            </a:extLst>
          </p:cNvPr>
          <p:cNvGraphicFramePr>
            <a:graphicFrameLocks/>
          </p:cNvGraphicFramePr>
          <p:nvPr>
            <p:extLst>
              <p:ext uri="{D42A27DB-BD31-4B8C-83A1-F6EECF244321}">
                <p14:modId xmlns:p14="http://schemas.microsoft.com/office/powerpoint/2010/main" val="1548025794"/>
              </p:ext>
            </p:extLst>
          </p:nvPr>
        </p:nvGraphicFramePr>
        <p:xfrm>
          <a:off x="294131" y="999744"/>
          <a:ext cx="11603737" cy="55930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7349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A52187-F14A-163D-0F06-FCD04188788D}"/>
              </a:ext>
            </a:extLst>
          </p:cNvPr>
          <p:cNvSpPr>
            <a:spLocks noGrp="1"/>
          </p:cNvSpPr>
          <p:nvPr>
            <p:ph type="title"/>
          </p:nvPr>
        </p:nvSpPr>
        <p:spPr/>
        <p:txBody>
          <a:bodyPr/>
          <a:lstStyle/>
          <a:p>
            <a:r>
              <a:rPr kumimoji="1" lang="ja-JP" altLang="en-US" dirty="0">
                <a:solidFill>
                  <a:schemeClr val="tx2"/>
                </a:solidFill>
              </a:rPr>
              <a:t>３．対象患者の疾患一覧</a:t>
            </a:r>
          </a:p>
        </p:txBody>
      </p:sp>
      <p:sp>
        <p:nvSpPr>
          <p:cNvPr id="3" name="コンテンツ プレースホルダー 2">
            <a:extLst>
              <a:ext uri="{FF2B5EF4-FFF2-40B4-BE49-F238E27FC236}">
                <a16:creationId xmlns:a16="http://schemas.microsoft.com/office/drawing/2014/main" id="{DF954647-D275-FAF2-9EFB-C3171F2F3806}"/>
              </a:ext>
            </a:extLst>
          </p:cNvPr>
          <p:cNvSpPr>
            <a:spLocks noGrp="1"/>
          </p:cNvSpPr>
          <p:nvPr>
            <p:ph idx="1"/>
          </p:nvPr>
        </p:nvSpPr>
        <p:spPr>
          <a:xfrm>
            <a:off x="490728" y="1444752"/>
            <a:ext cx="10515600" cy="5029835"/>
          </a:xfrm>
        </p:spPr>
        <p:txBody>
          <a:bodyPr>
            <a:normAutofit/>
          </a:bodyPr>
          <a:lstStyle/>
          <a:p>
            <a:pPr algn="l" fontAlgn="base">
              <a:buFont typeface="Arial" panose="020B0604020202020204" pitchFamily="34" charset="0"/>
              <a:buChar char="•"/>
            </a:pPr>
            <a:r>
              <a:rPr lang="ja-JP" altLang="en-US" b="0" i="0" u="none" strike="noStrike" dirty="0">
                <a:solidFill>
                  <a:srgbClr val="333333"/>
                </a:solidFill>
                <a:effectLst/>
                <a:latin typeface="inherit"/>
                <a:ea typeface="Yu Gothic" panose="020B0400000000000000" pitchFamily="50" charset="-128"/>
              </a:rPr>
              <a:t>精神疾患：認知症、うつ、統合失調症など</a:t>
            </a:r>
          </a:p>
          <a:p>
            <a:pPr algn="l" fontAlgn="base">
              <a:buFont typeface="Arial" panose="020B0604020202020204" pitchFamily="34" charset="0"/>
              <a:buChar char="•"/>
            </a:pPr>
            <a:r>
              <a:rPr lang="ja-JP" altLang="en-US" b="0" i="0" u="none" strike="noStrike" dirty="0">
                <a:solidFill>
                  <a:srgbClr val="333333"/>
                </a:solidFill>
                <a:effectLst/>
                <a:latin typeface="inherit"/>
                <a:ea typeface="Yu Gothic" panose="020B0400000000000000" pitchFamily="50" charset="-128"/>
              </a:rPr>
              <a:t>神経疾患脳血管障害・神経変性疾患：パーキンソン病、筋萎縮性側索硬化症（</a:t>
            </a:r>
            <a:r>
              <a:rPr lang="en-US" altLang="ja-JP" b="0" i="0" u="none" strike="noStrike" dirty="0">
                <a:solidFill>
                  <a:srgbClr val="333333"/>
                </a:solidFill>
                <a:effectLst/>
                <a:latin typeface="inherit"/>
                <a:ea typeface="Yu Gothic" panose="020B0400000000000000" pitchFamily="50" charset="-128"/>
              </a:rPr>
              <a:t>ALS</a:t>
            </a:r>
            <a:r>
              <a:rPr lang="ja-JP" altLang="en-US" b="0" i="0" u="none" strike="noStrike" dirty="0">
                <a:solidFill>
                  <a:srgbClr val="333333"/>
                </a:solidFill>
                <a:effectLst/>
                <a:latin typeface="inherit"/>
                <a:ea typeface="Yu Gothic" panose="020B0400000000000000" pitchFamily="50" charset="-128"/>
              </a:rPr>
              <a:t>）、脳腫瘍</a:t>
            </a:r>
          </a:p>
          <a:p>
            <a:pPr algn="l" fontAlgn="base">
              <a:buFont typeface="Arial" panose="020B0604020202020204" pitchFamily="34" charset="0"/>
              <a:buChar char="•"/>
            </a:pPr>
            <a:r>
              <a:rPr lang="ja-JP" altLang="en-US" b="0" i="0" u="none" strike="noStrike" dirty="0">
                <a:solidFill>
                  <a:srgbClr val="333333"/>
                </a:solidFill>
                <a:effectLst/>
                <a:latin typeface="inherit"/>
                <a:ea typeface="Yu Gothic" panose="020B0400000000000000" pitchFamily="50" charset="-128"/>
              </a:rPr>
              <a:t>消化器疾患：胃がん、大腸がん、肝硬変、肝不全、肝細胞がん、膵臓がん、胆道がん、その他の消化器腫瘍、消化器潰瘍、炎症性腸疾患</a:t>
            </a:r>
          </a:p>
          <a:p>
            <a:pPr algn="l" fontAlgn="base">
              <a:buFont typeface="Arial" panose="020B0604020202020204" pitchFamily="34" charset="0"/>
              <a:buChar char="•"/>
            </a:pPr>
            <a:r>
              <a:rPr lang="ja-JP" altLang="en-US" b="0" i="0" u="none" strike="noStrike" dirty="0">
                <a:solidFill>
                  <a:srgbClr val="333333"/>
                </a:solidFill>
                <a:effectLst/>
                <a:latin typeface="inherit"/>
                <a:ea typeface="Yu Gothic" panose="020B0400000000000000" pitchFamily="50" charset="-128"/>
              </a:rPr>
              <a:t>泌尿器疾患：腎細胞がん、膀胱がん、慢性腎不全、尿路結石、排尿障害</a:t>
            </a:r>
          </a:p>
          <a:p>
            <a:pPr algn="l" fontAlgn="base">
              <a:buFont typeface="Arial" panose="020B0604020202020204" pitchFamily="34" charset="0"/>
              <a:buChar char="•"/>
            </a:pPr>
            <a:r>
              <a:rPr lang="ja-JP" altLang="en-US" b="0" i="0" u="none" strike="noStrike" dirty="0">
                <a:solidFill>
                  <a:srgbClr val="333333"/>
                </a:solidFill>
                <a:effectLst/>
                <a:latin typeface="inherit"/>
                <a:ea typeface="Yu Gothic" panose="020B0400000000000000" pitchFamily="50" charset="-128"/>
              </a:rPr>
              <a:t>眼疾患：糖尿病性網膜症、白内障、緑内障</a:t>
            </a:r>
          </a:p>
          <a:p>
            <a:pPr algn="l" fontAlgn="base">
              <a:buFont typeface="Arial" panose="020B0604020202020204" pitchFamily="34" charset="0"/>
              <a:buChar char="•"/>
            </a:pPr>
            <a:r>
              <a:rPr lang="ja-JP" altLang="en-US" b="0" i="0" u="none" strike="noStrike" dirty="0">
                <a:solidFill>
                  <a:srgbClr val="333333"/>
                </a:solidFill>
                <a:effectLst/>
                <a:latin typeface="inherit"/>
                <a:ea typeface="Yu Gothic" panose="020B0400000000000000" pitchFamily="50" charset="-128"/>
              </a:rPr>
              <a:t>循環器疾患：慢性心不全、心臓弁膜症術後、不整脈</a:t>
            </a:r>
          </a:p>
          <a:p>
            <a:pPr algn="l" fontAlgn="base">
              <a:buFont typeface="Arial" panose="020B0604020202020204" pitchFamily="34" charset="0"/>
              <a:buChar char="•"/>
            </a:pPr>
            <a:r>
              <a:rPr lang="ja-JP" altLang="en-US" b="0" i="0" u="none" strike="noStrike" dirty="0">
                <a:solidFill>
                  <a:srgbClr val="333333"/>
                </a:solidFill>
                <a:effectLst/>
                <a:latin typeface="inherit"/>
                <a:ea typeface="Yu Gothic" panose="020B0400000000000000" pitchFamily="50" charset="-128"/>
              </a:rPr>
              <a:t>呼吸器疾患：肺がん、慢性呼吸不全、慢性閉塞性肺疾患（</a:t>
            </a:r>
            <a:r>
              <a:rPr lang="en-US" altLang="ja-JP" b="0" i="0" u="none" strike="noStrike" dirty="0">
                <a:solidFill>
                  <a:srgbClr val="333333"/>
                </a:solidFill>
                <a:effectLst/>
                <a:latin typeface="inherit"/>
                <a:ea typeface="Yu Gothic" panose="020B0400000000000000" pitchFamily="50" charset="-128"/>
              </a:rPr>
              <a:t>COPD)</a:t>
            </a:r>
            <a:r>
              <a:rPr lang="ja-JP" altLang="en-US" b="0" i="0" u="none" strike="noStrike" dirty="0">
                <a:solidFill>
                  <a:srgbClr val="333333"/>
                </a:solidFill>
                <a:effectLst/>
                <a:latin typeface="inherit"/>
                <a:ea typeface="Yu Gothic" panose="020B0400000000000000" pitchFamily="50" charset="-128"/>
              </a:rPr>
              <a:t>、慢性気管支炎、気管支喘息</a:t>
            </a:r>
          </a:p>
          <a:p>
            <a:pPr algn="l" fontAlgn="base">
              <a:buFont typeface="Arial" panose="020B0604020202020204" pitchFamily="34" charset="0"/>
              <a:buChar char="•"/>
            </a:pPr>
            <a:r>
              <a:rPr lang="ja-JP" altLang="en-US" b="0" i="0" u="none" strike="noStrike" dirty="0">
                <a:solidFill>
                  <a:srgbClr val="333333"/>
                </a:solidFill>
                <a:effectLst/>
                <a:latin typeface="inherit"/>
                <a:ea typeface="Yu Gothic" panose="020B0400000000000000" pitchFamily="50" charset="-128"/>
              </a:rPr>
              <a:t>運動器疾患：廃用症候群、骨粗鬆症、関節リウマチ、変形性膝関節症</a:t>
            </a:r>
          </a:p>
          <a:p>
            <a:pPr algn="l" fontAlgn="base">
              <a:buFont typeface="Arial" panose="020B0604020202020204" pitchFamily="34" charset="0"/>
              <a:buChar char="•"/>
            </a:pPr>
            <a:r>
              <a:rPr lang="ja-JP" altLang="en-US" b="0" i="0" u="none" strike="noStrike" dirty="0">
                <a:solidFill>
                  <a:srgbClr val="333333"/>
                </a:solidFill>
                <a:effectLst/>
                <a:latin typeface="inherit"/>
                <a:ea typeface="Yu Gothic" panose="020B0400000000000000" pitchFamily="50" charset="-128"/>
              </a:rPr>
              <a:t>造血器疾患：貧血、白血病、多発性骨髄腫、悪性リンパ腫、血小板減少症など</a:t>
            </a:r>
          </a:p>
          <a:p>
            <a:pPr algn="l" fontAlgn="base">
              <a:buFont typeface="Arial" panose="020B0604020202020204" pitchFamily="34" charset="0"/>
              <a:buChar char="•"/>
            </a:pPr>
            <a:r>
              <a:rPr lang="ja-JP" altLang="en-US" b="0" i="0" u="none" strike="noStrike" dirty="0">
                <a:solidFill>
                  <a:srgbClr val="333333"/>
                </a:solidFill>
                <a:effectLst/>
                <a:latin typeface="inherit"/>
                <a:ea typeface="Yu Gothic" panose="020B0400000000000000" pitchFamily="50" charset="-128"/>
              </a:rPr>
              <a:t>皮膚疾患：褥瘡、皮膚がん、類天疱瘡など特殊な皮膚疾患</a:t>
            </a:r>
          </a:p>
          <a:p>
            <a:pPr algn="l" fontAlgn="base">
              <a:buFont typeface="Arial" panose="020B0604020202020204" pitchFamily="34" charset="0"/>
              <a:buChar char="•"/>
            </a:pPr>
            <a:r>
              <a:rPr lang="ja-JP" altLang="en-US" b="0" i="0" u="none" strike="noStrike" dirty="0">
                <a:solidFill>
                  <a:srgbClr val="333333"/>
                </a:solidFill>
                <a:effectLst/>
                <a:latin typeface="inherit"/>
                <a:ea typeface="Yu Gothic" panose="020B0400000000000000" pitchFamily="50" charset="-128"/>
              </a:rPr>
              <a:t>その他：膠原病全般、サルコイドーシス、アミロイドーシス</a:t>
            </a:r>
            <a:endParaRPr kumimoji="1" lang="ja-JP" altLang="en-US" dirty="0"/>
          </a:p>
        </p:txBody>
      </p:sp>
    </p:spTree>
    <p:extLst>
      <p:ext uri="{BB962C8B-B14F-4D97-AF65-F5344CB8AC3E}">
        <p14:creationId xmlns:p14="http://schemas.microsoft.com/office/powerpoint/2010/main" val="154290650"/>
      </p:ext>
    </p:extLst>
  </p:cSld>
  <p:clrMapOvr>
    <a:masterClrMapping/>
  </p:clrMapOvr>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TM02900688[[fn=ファセット]]</Template>
  <TotalTime>245</TotalTime>
  <Words>3691</Words>
  <Application>Microsoft Office PowerPoint</Application>
  <PresentationFormat>ワイド画面</PresentationFormat>
  <Paragraphs>436</Paragraphs>
  <Slides>40</Slides>
  <Notes>18</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40</vt:i4>
      </vt:variant>
    </vt:vector>
  </HeadingPairs>
  <TitlesOfParts>
    <vt:vector size="59" baseType="lpstr">
      <vt:lpstr>07やさしさゴシック</vt:lpstr>
      <vt:lpstr>a-otf-ud-shin-go-pr6n</vt:lpstr>
      <vt:lpstr>Helvetica Neue</vt:lpstr>
      <vt:lpstr>HGP創英角ｺﾞｼｯｸUB</vt:lpstr>
      <vt:lpstr>HG丸ｺﾞｼｯｸM-PRO</vt:lpstr>
      <vt:lpstr>inherit</vt:lpstr>
      <vt:lpstr>ＭＳ Ｐゴシック</vt:lpstr>
      <vt:lpstr>ＭＳ ゴシック</vt:lpstr>
      <vt:lpstr>Noto Sans Japanese</vt:lpstr>
      <vt:lpstr>ヒラギノ角ゴ Pro W3</vt:lpstr>
      <vt:lpstr>メイリオ</vt:lpstr>
      <vt:lpstr>游ゴシック</vt:lpstr>
      <vt:lpstr>Arial</vt:lpstr>
      <vt:lpstr>Calibri</vt:lpstr>
      <vt:lpstr>Roboto</vt:lpstr>
      <vt:lpstr>Trebuchet MS</vt:lpstr>
      <vt:lpstr>Wingdings</vt:lpstr>
      <vt:lpstr>Wingdings 3</vt:lpstr>
      <vt:lpstr>ファセット</vt:lpstr>
      <vt:lpstr>PowerPoint プレゼンテーション</vt:lpstr>
      <vt:lpstr>１．私たちが暮らす街　千葉市の紹介①</vt:lpstr>
      <vt:lpstr>PowerPoint プレゼンテーション</vt:lpstr>
      <vt:lpstr>１．私たちが暮らす街　千葉市の紹介③</vt:lpstr>
      <vt:lpstr>２．悠翔会在宅クリニック稲毛</vt:lpstr>
      <vt:lpstr>２．クリニック概要</vt:lpstr>
      <vt:lpstr>２．クリニック概要</vt:lpstr>
      <vt:lpstr>２．クリニック概要（診療件数の推移）</vt:lpstr>
      <vt:lpstr>３．対象患者の疾患一覧</vt:lpstr>
      <vt:lpstr>４．クリニック活動内容</vt:lpstr>
      <vt:lpstr>４．クリニック活動内容</vt:lpstr>
      <vt:lpstr>生活クラブいなげビレッジ虹と風</vt:lpstr>
      <vt:lpstr>風の村へようこそ</vt:lpstr>
      <vt:lpstr>PowerPoint プレゼンテーション</vt:lpstr>
      <vt:lpstr>PowerPoint プレゼンテーション</vt:lpstr>
      <vt:lpstr>PowerPoint プレゼンテーション</vt:lpstr>
      <vt:lpstr>地域住民が不便・不安に感じていること</vt:lpstr>
      <vt:lpstr>PowerPoint プレゼンテーション</vt:lpstr>
      <vt:lpstr>PowerPoint プレゼンテーション</vt:lpstr>
      <vt:lpstr>PowerPoint プレゼンテーション</vt:lpstr>
      <vt:lpstr>生活クラブ風の村いなげ</vt:lpstr>
      <vt:lpstr>PowerPoint プレゼンテーション</vt:lpstr>
      <vt:lpstr>PowerPoint プレゼンテーション</vt:lpstr>
      <vt:lpstr>１階　　デイサービスセンター稲毛</vt:lpstr>
      <vt:lpstr>１階　　あかとんぼ稲毛</vt:lpstr>
      <vt:lpstr>　看護多機能ハウスいなげ（看護小規模多機能型居宅介護） </vt:lpstr>
      <vt:lpstr>２階　看護多機能ハウスいなげ</vt:lpstr>
      <vt:lpstr>終の棲家であるサポートハウス稲毛</vt:lpstr>
      <vt:lpstr>　　　　　　１０の基本ケア ～最期まで地域で暮らし続けるためのケアの基盤となる考え方～</vt:lpstr>
      <vt:lpstr>PowerPoint プレゼンテーション</vt:lpstr>
      <vt:lpstr>買い物代行サービスと配食サービス *地域の見守り・気づき機能付き*</vt:lpstr>
      <vt:lpstr>２階　認定NPO法人　コミュニティケア街ねっと 　　本部・千葉センター　（略称：CC街ねっと） 《CC街ねっと～相 談～》</vt:lpstr>
      <vt:lpstr>PowerPoint プレゼンテーション</vt:lpstr>
      <vt:lpstr>PowerPoint プレゼンテーション</vt:lpstr>
      <vt:lpstr>生活クラブ安心システム</vt:lpstr>
      <vt:lpstr>PowerPoint プレゼンテーション</vt:lpstr>
      <vt:lpstr>PowerPoint プレゼンテーション</vt:lpstr>
      <vt:lpstr>        地域食堂《みんなのテーブル》 毎月1回開催 会場：地域活動スペース虹</vt:lpstr>
      <vt:lpstr>いなげサロン　</vt:lpstr>
      <vt:lpstr>医療・介護の多職種連携を考える稲毛研究会（現在終了）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悠翔会在宅クリニック稲毛</dc:title>
  <dc:creator>Shimizu Tomoko</dc:creator>
  <cp:lastModifiedBy>Shimizu Tomoko</cp:lastModifiedBy>
  <cp:revision>15</cp:revision>
  <cp:lastPrinted>2022-11-10T09:58:55Z</cp:lastPrinted>
  <dcterms:created xsi:type="dcterms:W3CDTF">2022-11-08T13:49:08Z</dcterms:created>
  <dcterms:modified xsi:type="dcterms:W3CDTF">2022-11-10T12:24:00Z</dcterms:modified>
</cp:coreProperties>
</file>