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97" r:id="rId5"/>
    <p:sldMasterId id="2147483702" r:id="rId6"/>
    <p:sldMasterId id="2147483677" r:id="rId7"/>
    <p:sldMasterId id="2147483699" r:id="rId8"/>
  </p:sldMasterIdLst>
  <p:notesMasterIdLst>
    <p:notesMasterId r:id="rId47"/>
  </p:notesMasterIdLst>
  <p:handoutMasterIdLst>
    <p:handoutMasterId r:id="rId48"/>
  </p:handoutMasterIdLst>
  <p:sldIdLst>
    <p:sldId id="317" r:id="rId9"/>
    <p:sldId id="318" r:id="rId10"/>
    <p:sldId id="339" r:id="rId11"/>
    <p:sldId id="319" r:id="rId12"/>
    <p:sldId id="322" r:id="rId13"/>
    <p:sldId id="326" r:id="rId14"/>
    <p:sldId id="327" r:id="rId15"/>
    <p:sldId id="328" r:id="rId16"/>
    <p:sldId id="329" r:id="rId17"/>
    <p:sldId id="310" r:id="rId18"/>
    <p:sldId id="352" r:id="rId19"/>
    <p:sldId id="353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51" r:id="rId30"/>
    <p:sldId id="356" r:id="rId31"/>
    <p:sldId id="340" r:id="rId32"/>
    <p:sldId id="341" r:id="rId33"/>
    <p:sldId id="323" r:id="rId34"/>
    <p:sldId id="343" r:id="rId35"/>
    <p:sldId id="324" r:id="rId36"/>
    <p:sldId id="347" r:id="rId37"/>
    <p:sldId id="344" r:id="rId38"/>
    <p:sldId id="348" r:id="rId39"/>
    <p:sldId id="345" r:id="rId40"/>
    <p:sldId id="349" r:id="rId41"/>
    <p:sldId id="346" r:id="rId42"/>
    <p:sldId id="350" r:id="rId43"/>
    <p:sldId id="355" r:id="rId44"/>
    <p:sldId id="354" r:id="rId45"/>
    <p:sldId id="357" r:id="rId46"/>
  </p:sldIdLst>
  <p:sldSz cx="467995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Purpose" id="{5FF1E7A4-3B17-4993-9B0D-0FE424D31964}">
          <p14:sldIdLst>
            <p14:sldId id="317"/>
            <p14:sldId id="318"/>
          </p14:sldIdLst>
        </p14:section>
        <p14:section name="Chapter 1: TEC vs Conventional Space Part 1" id="{7FBDF0DE-C7CD-4371-BF6E-5EA24683DBE4}">
          <p14:sldIdLst>
            <p14:sldId id="339"/>
            <p14:sldId id="319"/>
            <p14:sldId id="322"/>
            <p14:sldId id="326"/>
            <p14:sldId id="327"/>
            <p14:sldId id="328"/>
            <p14:sldId id="329"/>
            <p14:sldId id="310"/>
            <p14:sldId id="352"/>
            <p14:sldId id="353"/>
          </p14:sldIdLst>
        </p14:section>
        <p14:section name="Chapter 2: TEC vs Conventional Space Part 2" id="{0153E478-1D8B-4E38-B3E3-22509DAF720D}">
          <p14:sldIdLst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51"/>
            <p14:sldId id="356"/>
          </p14:sldIdLst>
        </p14:section>
        <p14:section name="TEC vs Competitors" id="{26822139-511B-42F6-BDDE-A123C175D6F0}">
          <p14:sldIdLst>
            <p14:sldId id="340"/>
            <p14:sldId id="341"/>
            <p14:sldId id="323"/>
            <p14:sldId id="343"/>
            <p14:sldId id="324"/>
            <p14:sldId id="347"/>
            <p14:sldId id="344"/>
            <p14:sldId id="348"/>
            <p14:sldId id="345"/>
            <p14:sldId id="349"/>
            <p14:sldId id="346"/>
            <p14:sldId id="350"/>
            <p14:sldId id="355"/>
            <p14:sldId id="354"/>
            <p14:sldId id="35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orgina Yu" initials="GY" lastIdx="16" clrIdx="0">
    <p:extLst>
      <p:ext uri="{19B8F6BF-5375-455C-9EA6-DF929625EA0E}">
        <p15:presenceInfo xmlns:p15="http://schemas.microsoft.com/office/powerpoint/2012/main" userId="S::georgina_yu@executivecentre.com::8b0a35bb-a26d-4748-8f25-cc2c5460b2ab" providerId="AD"/>
      </p:ext>
    </p:extLst>
  </p:cmAuthor>
  <p:cmAuthor id="2" name="Zara Bedford" initials="ZB" lastIdx="4" clrIdx="1">
    <p:extLst>
      <p:ext uri="{19B8F6BF-5375-455C-9EA6-DF929625EA0E}">
        <p15:presenceInfo xmlns:p15="http://schemas.microsoft.com/office/powerpoint/2012/main" userId="S::zara_bedford@executivecentre.com::aeebcd7b-82dc-4eec-9495-62b40793a8f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AC76"/>
    <a:srgbClr val="0C2D5D"/>
    <a:srgbClr val="002E5D"/>
    <a:srgbClr val="032E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1" d="100"/>
          <a:sy n="71" d="100"/>
        </p:scale>
        <p:origin x="2139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commentAuthors" Target="commentAuthor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543D64C-28BF-A24A-A52F-7FFB705B38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8015B5-9079-014A-9B72-8385AF530D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17B7D-EE63-CC4C-A222-D2E4B9BEC0DA}" type="datetimeFigureOut">
              <a:rPr lang="en-GB" smtClean="0"/>
              <a:t>12/04/2022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F6C0B3-5481-654F-B461-6B69825363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BC79E-055E-3F49-83C3-B35A210CDBD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39F3E-6579-8247-BE39-4B33A7EFD6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35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F4727-52CC-754C-9A2A-A24C6F182E86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76488" y="1143000"/>
            <a:ext cx="2105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7AE24-00F1-5A4D-8384-7A956C419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00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A15BB8-D847-DC46-A769-CB14A7FA05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27" y="1874999"/>
            <a:ext cx="4377049" cy="362297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980"/>
              </a:lnSpc>
              <a:buNone/>
              <a:defRPr kumimoji="0" lang="en-US" altLang="zh-TW" sz="1400" b="0" i="0" u="none" strike="noStrike" kern="1200" cap="none" spc="0" normalizeH="0" baseline="0" dirty="0" smtClean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  <a:cs typeface="Avenir Book" charset="0"/>
              </a:defRPr>
            </a:lvl1pPr>
          </a:lstStyle>
          <a:p>
            <a:pPr algn="l">
              <a:lnSpc>
                <a:spcPts val="1980"/>
              </a:lnSpc>
            </a:pPr>
            <a:r>
              <a:rPr kumimoji="0" lang="en-US" altLang="zh-CN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lvl="0"/>
            <a:endParaRPr lang="en-GB"/>
          </a:p>
        </p:txBody>
      </p:sp>
      <p:sp>
        <p:nvSpPr>
          <p:cNvPr id="4" name="Title 15">
            <a:extLst>
              <a:ext uri="{FF2B5EF4-FFF2-40B4-BE49-F238E27FC236}">
                <a16:creationId xmlns:a16="http://schemas.microsoft.com/office/drawing/2014/main" id="{4DC40B76-C5CF-AD41-9802-C3A145BF6E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327" y="763157"/>
            <a:ext cx="4377049" cy="867423"/>
          </a:xfrm>
          <a:prstGeom prst="rect">
            <a:avLst/>
          </a:prstGeom>
        </p:spPr>
        <p:txBody>
          <a:bodyPr/>
          <a:lstStyle>
            <a:lvl1pPr>
              <a:def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</a:lstStyle>
          <a:p>
            <a:r>
              <a:rPr lang="en-US" altLang="zh-TW"/>
              <a:t>Headline</a:t>
            </a:r>
            <a:r>
              <a:rPr lang="zh-TW" altLang="en-US"/>
              <a:t> </a:t>
            </a:r>
            <a:r>
              <a:rPr lang="en-HK" altLang="zh-TW"/>
              <a:t/>
            </a:r>
            <a:br>
              <a:rPr lang="en-HK" altLang="zh-TW"/>
            </a:br>
            <a:r>
              <a:rPr lang="en-US" altLang="zh-TW"/>
              <a:t>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134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E8E121BC-1E0D-624F-B49B-317A11DA880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348" y="1800255"/>
            <a:ext cx="3553253" cy="32574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(Flashcard Cover)</a:t>
            </a:r>
          </a:p>
          <a:p>
            <a:r>
              <a:rPr lang="en-GB"/>
              <a:t>Type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2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93BCADC-0359-E04A-B00D-54A48814AD4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3348" y="1800255"/>
            <a:ext cx="3553253" cy="32574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(Flashcard content)</a:t>
            </a:r>
          </a:p>
          <a:p>
            <a:r>
              <a:rPr lang="en-GB"/>
              <a:t>Type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33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34E5E-3317-7649-8C91-784300373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263" y="365125"/>
            <a:ext cx="4035425" cy="93613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0C2D5D"/>
                </a:solidFill>
                <a:latin typeface="BEGUM-MEDIUM" panose="02000000000000000000" pitchFamily="2" charset="77"/>
              </a:defRPr>
            </a:lvl1pPr>
          </a:lstStyle>
          <a:p>
            <a:r>
              <a:rPr lang="en-GB"/>
              <a:t>(Flashcard content)</a:t>
            </a:r>
            <a:br>
              <a:rPr lang="en-GB"/>
            </a:br>
            <a:r>
              <a:rPr lang="en-GB"/>
              <a:t>Type here</a:t>
            </a:r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A09B36C-6E68-DA44-8EB4-3D628E4B07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2263" y="1609506"/>
            <a:ext cx="4035425" cy="150883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980"/>
              </a:lnSpc>
              <a:buNone/>
              <a:defRPr kumimoji="0" lang="en-US" altLang="zh-TW" sz="1400" b="0" i="0" u="none" strike="noStrike" kern="1200" cap="none" spc="0" normalizeH="0" baseline="0" dirty="0" smtClean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  <a:cs typeface="Avenir Book" charset="0"/>
              </a:defRPr>
            </a:lvl1pPr>
          </a:lstStyle>
          <a:p>
            <a:pPr algn="l">
              <a:lnSpc>
                <a:spcPts val="1980"/>
              </a:lnSpc>
            </a:pPr>
            <a:r>
              <a:rPr kumimoji="0" lang="en-US" altLang="zh-CN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lvl="0"/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125D6E2-D0C3-BB4A-A155-14BD112E54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93186"/>
            <a:ext cx="4679950" cy="2772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</a:lstStyle>
          <a:p>
            <a:r>
              <a:rPr lang="en-US" altLang="zh-TW"/>
              <a:t>You</a:t>
            </a:r>
            <a:r>
              <a:rPr lang="zh-TW" altLang="en-US"/>
              <a:t> </a:t>
            </a:r>
            <a:r>
              <a:rPr lang="en-US" altLang="zh-TW"/>
              <a:t>may</a:t>
            </a:r>
            <a:r>
              <a:rPr lang="zh-TW" altLang="en-US"/>
              <a:t> </a:t>
            </a:r>
            <a:r>
              <a:rPr lang="en-US" altLang="zh-TW"/>
              <a:t>insert</a:t>
            </a:r>
            <a:r>
              <a:rPr lang="zh-TW" altLang="en-US"/>
              <a:t> </a:t>
            </a:r>
            <a:r>
              <a:rPr lang="en-US" altLang="zh-TW"/>
              <a:t>image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charts</a:t>
            </a:r>
            <a:r>
              <a:rPr lang="zh-TW" altLang="en-US"/>
              <a:t> </a:t>
            </a:r>
            <a:r>
              <a:rPr lang="en-US" altLang="zh-TW"/>
              <a:t>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6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5119A1-A876-D745-82EE-A6A8DC8647C3}"/>
              </a:ext>
            </a:extLst>
          </p:cNvPr>
          <p:cNvCxnSpPr>
            <a:cxnSpLocks/>
          </p:cNvCxnSpPr>
          <p:nvPr userDrawn="1"/>
        </p:nvCxnSpPr>
        <p:spPr>
          <a:xfrm>
            <a:off x="276297" y="1738265"/>
            <a:ext cx="726174" cy="0"/>
          </a:xfrm>
          <a:prstGeom prst="line">
            <a:avLst/>
          </a:prstGeom>
          <a:ln w="38100">
            <a:solidFill>
              <a:srgbClr val="C6AC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2EDB154-7BE1-3349-A6E6-5DA7FE5F6B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5693" y="1874999"/>
            <a:ext cx="4265568" cy="14601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980"/>
              </a:lnSpc>
              <a:buNone/>
              <a:defRPr kumimoji="0" lang="en-US" altLang="zh-TW" sz="1400" b="0" i="0" u="none" strike="noStrike" kern="1200" cap="none" spc="0" normalizeH="0" baseline="0" dirty="0" smtClean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  <a:cs typeface="Avenir Book" charset="0"/>
              </a:defRPr>
            </a:lvl1pPr>
          </a:lstStyle>
          <a:p>
            <a:pPr algn="l">
              <a:lnSpc>
                <a:spcPts val="1980"/>
              </a:lnSpc>
            </a:pPr>
            <a:r>
              <a:rPr kumimoji="0" lang="en-US" altLang="zh-CN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lvl="0"/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540B992-8FBB-1B45-8A91-5AAD396CB6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42249"/>
            <a:ext cx="4679950" cy="29181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Avenir Book" panose="02000503020000020003" pitchFamily="2" charset="0"/>
              </a:defRPr>
            </a:lvl1pPr>
          </a:lstStyle>
          <a:p>
            <a:r>
              <a:rPr lang="en-US" altLang="zh-TW"/>
              <a:t>You</a:t>
            </a:r>
            <a:r>
              <a:rPr lang="zh-TW" altLang="en-US"/>
              <a:t> </a:t>
            </a:r>
            <a:r>
              <a:rPr lang="en-US" altLang="zh-TW"/>
              <a:t>may</a:t>
            </a:r>
            <a:r>
              <a:rPr lang="zh-TW" altLang="en-US"/>
              <a:t> </a:t>
            </a:r>
            <a:r>
              <a:rPr lang="en-US" altLang="zh-TW"/>
              <a:t>insert</a:t>
            </a:r>
            <a:r>
              <a:rPr lang="zh-TW" altLang="en-US"/>
              <a:t> </a:t>
            </a:r>
            <a:r>
              <a:rPr lang="en-US" altLang="zh-TW"/>
              <a:t>image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charts</a:t>
            </a:r>
            <a:r>
              <a:rPr lang="zh-TW" altLang="en-US"/>
              <a:t> </a:t>
            </a:r>
            <a:r>
              <a:rPr lang="en-US" altLang="zh-TW"/>
              <a:t>here.</a:t>
            </a:r>
            <a:endParaRPr lang="en-GB"/>
          </a:p>
        </p:txBody>
      </p:sp>
      <p:sp>
        <p:nvSpPr>
          <p:cNvPr id="7" name="Title 15">
            <a:extLst>
              <a:ext uri="{FF2B5EF4-FFF2-40B4-BE49-F238E27FC236}">
                <a16:creationId xmlns:a16="http://schemas.microsoft.com/office/drawing/2014/main" id="{2ECCF8CC-E4CD-124F-ADEC-0C60B8127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5694" y="802475"/>
            <a:ext cx="4265568" cy="867423"/>
          </a:xfrm>
          <a:prstGeom prst="rect">
            <a:avLst/>
          </a:prstGeom>
        </p:spPr>
        <p:txBody>
          <a:bodyPr/>
          <a:lstStyle>
            <a:lvl1pPr>
              <a:def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</a:lstStyle>
          <a:p>
            <a:r>
              <a:rPr lang="en-US" altLang="zh-TW"/>
              <a:t>Headline</a:t>
            </a:r>
            <a:r>
              <a:rPr lang="zh-TW" altLang="en-US"/>
              <a:t> </a:t>
            </a:r>
            <a:r>
              <a:rPr lang="en-HK" altLang="zh-TW"/>
              <a:t/>
            </a:r>
            <a:br>
              <a:rPr lang="en-HK" altLang="zh-TW"/>
            </a:br>
            <a:r>
              <a:rPr lang="en-US" altLang="zh-TW"/>
              <a:t>Headline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149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A484157F-3059-1A44-9CCF-C2793C4AB4E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3784" y="2352069"/>
            <a:ext cx="3131185" cy="8524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GB" sz="28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  <a:lvl2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2pPr>
            <a:lvl3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3pPr>
            <a:lvl4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4pPr>
            <a:lvl5pPr>
              <a:defRPr lang="en-GB" sz="3500" kern="1200" dirty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altLang="zh-TW"/>
              <a:t>Cover</a:t>
            </a:r>
            <a:r>
              <a:rPr lang="zh-TW" altLang="en-US"/>
              <a:t> </a:t>
            </a:r>
            <a:r>
              <a:rPr lang="en-US" altLang="zh-TW"/>
              <a:t>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5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4773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525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DB37836-0A3B-2846-AB33-C0CA4CF6D3F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3784" y="2352069"/>
            <a:ext cx="3131185" cy="8524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GB" sz="28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  <a:lvl2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2pPr>
            <a:lvl3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3pPr>
            <a:lvl4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4pPr>
            <a:lvl5pPr>
              <a:defRPr lang="en-GB" sz="3500" kern="1200" dirty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altLang="zh-TW"/>
              <a:t>Cover</a:t>
            </a:r>
            <a:r>
              <a:rPr lang="zh-TW" altLang="en-US"/>
              <a:t> </a:t>
            </a:r>
            <a:r>
              <a:rPr lang="en-US" altLang="zh-TW"/>
              <a:t>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79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7A4D43-0DDA-F443-B30A-A96509601B5B}"/>
              </a:ext>
            </a:extLst>
          </p:cNvPr>
          <p:cNvCxnSpPr>
            <a:cxnSpLocks/>
          </p:cNvCxnSpPr>
          <p:nvPr userDrawn="1"/>
        </p:nvCxnSpPr>
        <p:spPr>
          <a:xfrm>
            <a:off x="200926" y="1738265"/>
            <a:ext cx="726174" cy="0"/>
          </a:xfrm>
          <a:prstGeom prst="line">
            <a:avLst/>
          </a:prstGeom>
          <a:ln w="38100">
            <a:solidFill>
              <a:srgbClr val="C6AC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5">
            <a:extLst>
              <a:ext uri="{FF2B5EF4-FFF2-40B4-BE49-F238E27FC236}">
                <a16:creationId xmlns:a16="http://schemas.microsoft.com/office/drawing/2014/main" id="{572A9ED4-DE15-9446-BF7C-469A6CF30B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327" y="800477"/>
            <a:ext cx="4377049" cy="867423"/>
          </a:xfrm>
          <a:prstGeom prst="rect">
            <a:avLst/>
          </a:prstGeom>
        </p:spPr>
        <p:txBody>
          <a:bodyPr/>
          <a:lstStyle>
            <a:lvl1pPr>
              <a:def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</a:lstStyle>
          <a:p>
            <a:r>
              <a:rPr lang="en-US" altLang="zh-TW"/>
              <a:t>Headline</a:t>
            </a:r>
            <a:r>
              <a:rPr lang="zh-TW" altLang="en-US"/>
              <a:t> </a:t>
            </a:r>
            <a:r>
              <a:rPr lang="en-HK" altLang="zh-TW"/>
              <a:t/>
            </a:r>
            <a:br>
              <a:rPr lang="en-HK" altLang="zh-TW"/>
            </a:br>
            <a:r>
              <a:rPr lang="en-US" altLang="zh-TW"/>
              <a:t>Headline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DE9DE3E-DF26-044B-A80E-D7D8EF7B79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27" y="1874999"/>
            <a:ext cx="4377049" cy="146015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980"/>
              </a:lnSpc>
              <a:buNone/>
              <a:defRPr kumimoji="0" lang="en-US" altLang="zh-TW" sz="1400" b="0" i="0" u="none" strike="noStrike" kern="1200" cap="none" spc="0" normalizeH="0" baseline="0" dirty="0" smtClean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  <a:cs typeface="Avenir Book" charset="0"/>
              </a:defRPr>
            </a:lvl1pPr>
          </a:lstStyle>
          <a:p>
            <a:pPr algn="l">
              <a:lnSpc>
                <a:spcPts val="1980"/>
              </a:lnSpc>
            </a:pPr>
            <a:r>
              <a:rPr kumimoji="0" lang="en-US" altLang="zh-CN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algn="l">
              <a:lnSpc>
                <a:spcPts val="1980"/>
              </a:lnSpc>
            </a:pP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Body</a:t>
            </a:r>
            <a:r>
              <a:rPr kumimoji="0" lang="zh-TW" altLang="en-US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 </a:t>
            </a:r>
            <a:r>
              <a:rPr kumimoji="0" lang="en-US" altLang="zh-TW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copy</a:t>
            </a:r>
          </a:p>
          <a:p>
            <a:pPr lvl="0"/>
            <a:endParaRPr lang="en-GB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AF85D19-FB31-8C4A-BB7A-B08F112E4C8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22847"/>
            <a:ext cx="4679950" cy="2772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venir Book" panose="02000503020000020003" pitchFamily="2" charset="0"/>
              </a:defRPr>
            </a:lvl1pPr>
          </a:lstStyle>
          <a:p>
            <a:r>
              <a:rPr lang="en-US" altLang="zh-TW"/>
              <a:t>You</a:t>
            </a:r>
            <a:r>
              <a:rPr lang="zh-TW" altLang="en-US"/>
              <a:t> </a:t>
            </a:r>
            <a:r>
              <a:rPr lang="en-US" altLang="zh-TW"/>
              <a:t>may</a:t>
            </a:r>
            <a:r>
              <a:rPr lang="zh-TW" altLang="en-US"/>
              <a:t> </a:t>
            </a:r>
            <a:r>
              <a:rPr lang="en-US" altLang="zh-TW"/>
              <a:t>insert</a:t>
            </a:r>
            <a:r>
              <a:rPr lang="zh-TW" altLang="en-US"/>
              <a:t> </a:t>
            </a:r>
            <a:r>
              <a:rPr lang="en-US" altLang="zh-TW"/>
              <a:t>image</a:t>
            </a:r>
            <a:r>
              <a:rPr lang="zh-TW" altLang="en-US"/>
              <a:t> </a:t>
            </a:r>
            <a:r>
              <a:rPr lang="en-US" altLang="zh-TW"/>
              <a:t>and</a:t>
            </a:r>
            <a:r>
              <a:rPr lang="zh-TW" altLang="en-US"/>
              <a:t> </a:t>
            </a:r>
            <a:r>
              <a:rPr lang="en-US" altLang="zh-TW"/>
              <a:t>charts</a:t>
            </a:r>
            <a:r>
              <a:rPr lang="zh-TW" altLang="en-US"/>
              <a:t> </a:t>
            </a:r>
            <a:r>
              <a:rPr lang="en-US" altLang="zh-TW"/>
              <a:t>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369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B3E5DC42-C0E7-E24C-8DAB-B89E1D4F75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33784" y="2352069"/>
            <a:ext cx="3131185" cy="85248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GB" sz="28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  <a:lvl2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2pPr>
            <a:lvl3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3pPr>
            <a:lvl4pPr>
              <a:defRPr lang="en-GB" sz="3500" kern="1200" dirty="0" smtClean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4pPr>
            <a:lvl5pPr>
              <a:defRPr lang="en-GB" sz="3500" kern="1200" dirty="0">
                <a:solidFill>
                  <a:srgbClr val="0C2D5D"/>
                </a:solidFill>
                <a:latin typeface="BEGUM-MEDIUM" panose="02000000000000000000" pitchFamily="2" charset="77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altLang="zh-TW"/>
              <a:t>Cover</a:t>
            </a:r>
            <a:r>
              <a:rPr lang="zh-TW" altLang="en-US"/>
              <a:t> </a:t>
            </a:r>
            <a:r>
              <a:rPr lang="en-US" altLang="zh-TW"/>
              <a:t>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4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5">
            <a:extLst>
              <a:ext uri="{FF2B5EF4-FFF2-40B4-BE49-F238E27FC236}">
                <a16:creationId xmlns:a16="http://schemas.microsoft.com/office/drawing/2014/main" id="{27CD107F-A56C-A64E-938B-4A7611522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06063" y="710830"/>
            <a:ext cx="2867084" cy="867423"/>
          </a:xfrm>
          <a:prstGeom prst="rect">
            <a:avLst/>
          </a:prstGeom>
        </p:spPr>
        <p:txBody>
          <a:bodyPr/>
          <a:lstStyle>
            <a:lvl1pPr>
              <a:defRPr kumimoji="0" lang="en-GB" sz="2800" b="0" i="0" u="none" strike="noStrike" kern="1200" cap="none" spc="0" normalizeH="0" baseline="0" dirty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BEGUM-MEDIUM" panose="02000000000000000000" pitchFamily="2" charset="77"/>
                <a:ea typeface="Avenir Book" charset="0"/>
                <a:cs typeface="Avenir Book" charset="0"/>
              </a:defRPr>
            </a:lvl1pPr>
          </a:lstStyle>
          <a:p>
            <a:r>
              <a:rPr lang="en-US" altLang="zh-TW"/>
              <a:t>Headline</a:t>
            </a:r>
            <a:r>
              <a:rPr lang="zh-TW" altLang="en-US"/>
              <a:t> </a:t>
            </a:r>
            <a:r>
              <a:rPr lang="en-HK" altLang="zh-TW"/>
              <a:t/>
            </a:r>
            <a:br>
              <a:rPr lang="en-HK" altLang="zh-TW"/>
            </a:br>
            <a:r>
              <a:rPr lang="en-US" altLang="zh-TW"/>
              <a:t>Headline</a:t>
            </a:r>
            <a:endParaRPr lang="en-GB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BD7C25BC-6DAC-6D40-BF2E-74112F40E3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06063" y="1785352"/>
            <a:ext cx="2867084" cy="436181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lnSpc>
                <a:spcPts val="1980"/>
              </a:lnSpc>
              <a:buNone/>
              <a:defRPr lang="en-US" b="0" i="0" u="none" strike="noStrike" smtClean="0">
                <a:effectLst/>
                <a:latin typeface="Avenir Book" panose="02000503020000020003" pitchFamily="2" charset="0"/>
              </a:defRPr>
            </a:lvl1pPr>
          </a:lstStyle>
          <a:p>
            <a:pPr algn="l">
              <a:lnSpc>
                <a:spcPts val="1980"/>
              </a:lnSpc>
            </a:pPr>
            <a:r>
              <a:rPr kumimoji="0" lang="en-US" altLang="zh-CN" sz="1600" b="0" i="0" u="none" strike="noStrike" kern="1200" cap="none" spc="0" normalizeH="0" baseline="0">
                <a:ln>
                  <a:noFill/>
                </a:ln>
                <a:solidFill>
                  <a:srgbClr val="0C2D5D"/>
                </a:solidFill>
                <a:effectLst/>
                <a:uLnTx/>
                <a:uFillTx/>
                <a:latin typeface="Avenir Book"/>
                <a:ea typeface="等线"/>
              </a:rPr>
              <a:t>(you may insert any content/ statistics here)</a:t>
            </a:r>
          </a:p>
          <a:p>
            <a:pPr algn="l">
              <a:lnSpc>
                <a:spcPts val="1980"/>
              </a:lnSpc>
            </a:pPr>
            <a:endParaRPr kumimoji="0" lang="en-US" altLang="zh-TW" sz="1600" b="0" i="0" u="none" strike="noStrike" kern="1200" cap="none" spc="0" normalizeH="0" baseline="0">
              <a:ln>
                <a:noFill/>
              </a:ln>
              <a:solidFill>
                <a:srgbClr val="0C2D5D"/>
              </a:solidFill>
              <a:effectLst/>
              <a:uLnTx/>
              <a:uFillTx/>
              <a:latin typeface="Avenir Book"/>
              <a:ea typeface="等线"/>
            </a:endParaRPr>
          </a:p>
          <a:p>
            <a:pPr algn="l">
              <a:lnSpc>
                <a:spcPts val="1980"/>
              </a:lnSpc>
            </a:pPr>
            <a:endParaRPr lang="en-US" sz="16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35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4C844D-1A8B-5C4B-850F-74BC89112D02}"/>
              </a:ext>
            </a:extLst>
          </p:cNvPr>
          <p:cNvCxnSpPr>
            <a:cxnSpLocks/>
          </p:cNvCxnSpPr>
          <p:nvPr userDrawn="1"/>
        </p:nvCxnSpPr>
        <p:spPr>
          <a:xfrm>
            <a:off x="208344" y="6447639"/>
            <a:ext cx="4263262" cy="0"/>
          </a:xfrm>
          <a:prstGeom prst="line">
            <a:avLst/>
          </a:prstGeom>
          <a:ln w="3175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CAC59B3-A9C5-D641-8D15-71F548AEFD7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218855" y="174714"/>
            <a:ext cx="242239" cy="24223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A226DD-94ED-8140-A83D-45D8DEF9CC4F}"/>
              </a:ext>
            </a:extLst>
          </p:cNvPr>
          <p:cNvCxnSpPr>
            <a:cxnSpLocks/>
          </p:cNvCxnSpPr>
          <p:nvPr userDrawn="1"/>
        </p:nvCxnSpPr>
        <p:spPr>
          <a:xfrm>
            <a:off x="193507" y="295834"/>
            <a:ext cx="1995647" cy="0"/>
          </a:xfrm>
          <a:prstGeom prst="line">
            <a:avLst/>
          </a:prstGeom>
          <a:ln w="3175">
            <a:solidFill>
              <a:srgbClr val="C6AB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25B7AC-19DF-9344-9BA9-7B3299CB9A25}"/>
              </a:ext>
            </a:extLst>
          </p:cNvPr>
          <p:cNvCxnSpPr>
            <a:cxnSpLocks/>
          </p:cNvCxnSpPr>
          <p:nvPr userDrawn="1"/>
        </p:nvCxnSpPr>
        <p:spPr>
          <a:xfrm>
            <a:off x="2475959" y="295834"/>
            <a:ext cx="1995647" cy="0"/>
          </a:xfrm>
          <a:prstGeom prst="line">
            <a:avLst/>
          </a:prstGeom>
          <a:ln w="3175">
            <a:solidFill>
              <a:srgbClr val="C6AB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87B09002-2E1B-294A-90EB-2707340CB1C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554534" y="6583349"/>
            <a:ext cx="1570880" cy="9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9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3" r:id="rId2"/>
    <p:sldLayoutId id="2147483683" r:id="rId3"/>
    <p:sldLayoutId id="2147483706" r:id="rId4"/>
  </p:sldLayoutIdLst>
  <p:txStyles>
    <p:titleStyle>
      <a:lvl1pPr algn="l" defTabSz="467990" rtl="0" eaLnBrk="1" latinLnBrk="0" hangingPunct="1">
        <a:lnSpc>
          <a:spcPct val="90000"/>
        </a:lnSpc>
        <a:spcBef>
          <a:spcPct val="0"/>
        </a:spcBef>
        <a:buNone/>
        <a:defRPr sz="22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6997" indent="-116997" algn="l" defTabSz="467990" rtl="0" eaLnBrk="1" latinLnBrk="0" hangingPunct="1">
        <a:lnSpc>
          <a:spcPct val="90000"/>
        </a:lnSpc>
        <a:spcBef>
          <a:spcPts val="512"/>
        </a:spcBef>
        <a:buFont typeface="Arial" panose="020B0604020202020204" pitchFamily="34" charset="0"/>
        <a:buChar char="•"/>
        <a:defRPr sz="1433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228" kern="1200">
          <a:solidFill>
            <a:schemeClr val="tx1"/>
          </a:solidFill>
          <a:latin typeface="+mn-lt"/>
          <a:ea typeface="+mn-ea"/>
          <a:cs typeface="+mn-cs"/>
        </a:defRPr>
      </a:lvl2pPr>
      <a:lvl3pPr marL="58498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1024" kern="1200">
          <a:solidFill>
            <a:schemeClr val="tx1"/>
          </a:solidFill>
          <a:latin typeface="+mn-lt"/>
          <a:ea typeface="+mn-ea"/>
          <a:cs typeface="+mn-cs"/>
        </a:defRPr>
      </a:lvl3pPr>
      <a:lvl4pPr marL="81898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4pPr>
      <a:lvl5pPr marL="105297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5pPr>
      <a:lvl6pPr marL="128697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6pPr>
      <a:lvl7pPr marL="152096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7pPr>
      <a:lvl8pPr marL="1754962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8pPr>
      <a:lvl9pPr marL="1988957" indent="-116997" algn="l" defTabSz="467990" rtl="0" eaLnBrk="1" latinLnBrk="0" hangingPunct="1">
        <a:lnSpc>
          <a:spcPct val="90000"/>
        </a:lnSpc>
        <a:spcBef>
          <a:spcPts val="256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1pPr>
      <a:lvl2pPr marL="23399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2pPr>
      <a:lvl3pPr marL="46799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3pPr>
      <a:lvl4pPr marL="70198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4pPr>
      <a:lvl5pPr marL="93598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5pPr>
      <a:lvl6pPr marL="116997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6pPr>
      <a:lvl7pPr marL="140397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7pPr>
      <a:lvl8pPr marL="1637965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8pPr>
      <a:lvl9pPr marL="1871960" algn="l" defTabSz="467990" rtl="0" eaLnBrk="1" latinLnBrk="0" hangingPunct="1">
        <a:defRPr sz="92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E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80B6A9-13E5-8D47-8B3B-7F19417DDE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82882" y="3171907"/>
            <a:ext cx="514185" cy="5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E9C26D-798C-CC4B-9295-26AF59B27DB7}"/>
              </a:ext>
            </a:extLst>
          </p:cNvPr>
          <p:cNvCxnSpPr>
            <a:cxnSpLocks/>
          </p:cNvCxnSpPr>
          <p:nvPr userDrawn="1"/>
        </p:nvCxnSpPr>
        <p:spPr>
          <a:xfrm>
            <a:off x="208344" y="6447639"/>
            <a:ext cx="4263262" cy="0"/>
          </a:xfrm>
          <a:prstGeom prst="line">
            <a:avLst/>
          </a:prstGeom>
          <a:ln w="635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6A073-DD2E-1B4D-82A4-7DE7B04B56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554534" y="6583349"/>
            <a:ext cx="1570880" cy="99937"/>
          </a:xfrm>
          <a:prstGeom prst="rect">
            <a:avLst/>
          </a:prstGeom>
        </p:spPr>
      </p:pic>
      <p:pic>
        <p:nvPicPr>
          <p:cNvPr id="14" name="Picture 13" descr="A person with his head on his hand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738BB63F-A90A-5B4E-B999-A0ABB4ED8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20000"/>
          </a:blip>
          <a:srcRect l="36279" r="18232"/>
          <a:stretch/>
        </p:blipFill>
        <p:spPr>
          <a:xfrm>
            <a:off x="-1" y="0"/>
            <a:ext cx="4679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8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78839E-7F29-BF4F-81F6-5CC9090A4D43}"/>
              </a:ext>
            </a:extLst>
          </p:cNvPr>
          <p:cNvCxnSpPr>
            <a:cxnSpLocks/>
          </p:cNvCxnSpPr>
          <p:nvPr userDrawn="1"/>
        </p:nvCxnSpPr>
        <p:spPr>
          <a:xfrm>
            <a:off x="208344" y="6447639"/>
            <a:ext cx="4263262" cy="0"/>
          </a:xfrm>
          <a:prstGeom prst="line">
            <a:avLst/>
          </a:prstGeom>
          <a:ln w="635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043BD02-3FFB-814D-90B0-CD7EFA3B64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218855" y="174714"/>
            <a:ext cx="242239" cy="24223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5645A0-F151-4A42-A486-AAD9296C7D41}"/>
              </a:ext>
            </a:extLst>
          </p:cNvPr>
          <p:cNvCxnSpPr>
            <a:cxnSpLocks/>
          </p:cNvCxnSpPr>
          <p:nvPr userDrawn="1"/>
        </p:nvCxnSpPr>
        <p:spPr>
          <a:xfrm>
            <a:off x="193507" y="295834"/>
            <a:ext cx="1995647" cy="0"/>
          </a:xfrm>
          <a:prstGeom prst="line">
            <a:avLst/>
          </a:prstGeom>
          <a:ln w="3175">
            <a:solidFill>
              <a:srgbClr val="C6AB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0A3F9B-4BE9-4F4C-BFF5-4A7190569520}"/>
              </a:ext>
            </a:extLst>
          </p:cNvPr>
          <p:cNvCxnSpPr>
            <a:cxnSpLocks/>
          </p:cNvCxnSpPr>
          <p:nvPr userDrawn="1"/>
        </p:nvCxnSpPr>
        <p:spPr>
          <a:xfrm>
            <a:off x="2475959" y="295834"/>
            <a:ext cx="1995647" cy="0"/>
          </a:xfrm>
          <a:prstGeom prst="line">
            <a:avLst/>
          </a:prstGeom>
          <a:ln w="3175">
            <a:solidFill>
              <a:srgbClr val="C6AB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CD7ACFE-70D7-D741-8DE2-CC65619FA4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54534" y="6583349"/>
            <a:ext cx="1570880" cy="99937"/>
          </a:xfrm>
          <a:prstGeom prst="rect">
            <a:avLst/>
          </a:prstGeom>
        </p:spPr>
      </p:pic>
      <p:pic>
        <p:nvPicPr>
          <p:cNvPr id="7" name="Picture 6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6C861C27-F381-FA46-BF38-79E91589C2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35000"/>
          </a:blip>
          <a:srcRect l="28691" r="25755"/>
          <a:stretch/>
        </p:blipFill>
        <p:spPr>
          <a:xfrm>
            <a:off x="0" y="0"/>
            <a:ext cx="467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1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718" r:id="rId2"/>
  </p:sldLayoutIdLst>
  <p:txStyles>
    <p:titleStyle>
      <a:lvl1pPr algn="l" defTabSz="351038" rtl="0" eaLnBrk="1" latinLnBrk="0" hangingPunct="1">
        <a:lnSpc>
          <a:spcPct val="90000"/>
        </a:lnSpc>
        <a:spcBef>
          <a:spcPct val="0"/>
        </a:spcBef>
        <a:buNone/>
        <a:defRPr sz="16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7760" indent="-87760" algn="l" defTabSz="351038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075" kern="1200">
          <a:solidFill>
            <a:schemeClr val="tx1"/>
          </a:solidFill>
          <a:latin typeface="+mn-lt"/>
          <a:ea typeface="+mn-ea"/>
          <a:cs typeface="+mn-cs"/>
        </a:defRPr>
      </a:lvl1pPr>
      <a:lvl2pPr marL="263279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921" kern="1200">
          <a:solidFill>
            <a:schemeClr val="tx1"/>
          </a:solidFill>
          <a:latin typeface="+mn-lt"/>
          <a:ea typeface="+mn-ea"/>
          <a:cs typeface="+mn-cs"/>
        </a:defRPr>
      </a:lvl2pPr>
      <a:lvl3pPr marL="438798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768" kern="1200">
          <a:solidFill>
            <a:schemeClr val="tx1"/>
          </a:solidFill>
          <a:latin typeface="+mn-lt"/>
          <a:ea typeface="+mn-ea"/>
          <a:cs typeface="+mn-cs"/>
        </a:defRPr>
      </a:lvl3pPr>
      <a:lvl4pPr marL="614317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691" kern="1200">
          <a:solidFill>
            <a:schemeClr val="tx1"/>
          </a:solidFill>
          <a:latin typeface="+mn-lt"/>
          <a:ea typeface="+mn-ea"/>
          <a:cs typeface="+mn-cs"/>
        </a:defRPr>
      </a:lvl4pPr>
      <a:lvl5pPr marL="789836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691" kern="1200">
          <a:solidFill>
            <a:schemeClr val="tx1"/>
          </a:solidFill>
          <a:latin typeface="+mn-lt"/>
          <a:ea typeface="+mn-ea"/>
          <a:cs typeface="+mn-cs"/>
        </a:defRPr>
      </a:lvl5pPr>
      <a:lvl6pPr marL="965355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691" kern="1200">
          <a:solidFill>
            <a:schemeClr val="tx1"/>
          </a:solidFill>
          <a:latin typeface="+mn-lt"/>
          <a:ea typeface="+mn-ea"/>
          <a:cs typeface="+mn-cs"/>
        </a:defRPr>
      </a:lvl6pPr>
      <a:lvl7pPr marL="1140874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691" kern="1200">
          <a:solidFill>
            <a:schemeClr val="tx1"/>
          </a:solidFill>
          <a:latin typeface="+mn-lt"/>
          <a:ea typeface="+mn-ea"/>
          <a:cs typeface="+mn-cs"/>
        </a:defRPr>
      </a:lvl7pPr>
      <a:lvl8pPr marL="1316393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691" kern="1200">
          <a:solidFill>
            <a:schemeClr val="tx1"/>
          </a:solidFill>
          <a:latin typeface="+mn-lt"/>
          <a:ea typeface="+mn-ea"/>
          <a:cs typeface="+mn-cs"/>
        </a:defRPr>
      </a:lvl8pPr>
      <a:lvl9pPr marL="1491912" indent="-87760" algn="l" defTabSz="351038" rtl="0" eaLnBrk="1" latinLnBrk="0" hangingPunct="1">
        <a:lnSpc>
          <a:spcPct val="90000"/>
        </a:lnSpc>
        <a:spcBef>
          <a:spcPts val="192"/>
        </a:spcBef>
        <a:buFont typeface="Arial" panose="020B0604020202020204" pitchFamily="34" charset="0"/>
        <a:buChar char="•"/>
        <a:defRPr sz="6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1pPr>
      <a:lvl2pPr marL="175519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2pPr>
      <a:lvl3pPr marL="351038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3pPr>
      <a:lvl4pPr marL="526557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4pPr>
      <a:lvl5pPr marL="702076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5pPr>
      <a:lvl6pPr marL="877595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6pPr>
      <a:lvl7pPr marL="1053114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7pPr>
      <a:lvl8pPr marL="1228634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8pPr>
      <a:lvl9pPr marL="1404153" algn="l" defTabSz="351038" rtl="0" eaLnBrk="1" latinLnBrk="0" hangingPunct="1">
        <a:defRPr sz="6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923013-D751-1F49-A191-5BF2AAEB932F}"/>
              </a:ext>
            </a:extLst>
          </p:cNvPr>
          <p:cNvCxnSpPr>
            <a:cxnSpLocks/>
          </p:cNvCxnSpPr>
          <p:nvPr userDrawn="1"/>
        </p:nvCxnSpPr>
        <p:spPr>
          <a:xfrm>
            <a:off x="208344" y="6447639"/>
            <a:ext cx="4263262" cy="0"/>
          </a:xfrm>
          <a:prstGeom prst="line">
            <a:avLst/>
          </a:prstGeom>
          <a:ln w="6350">
            <a:solidFill>
              <a:srgbClr val="002E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F141645-4F13-AC48-B92F-12F06B64537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554534" y="6583349"/>
            <a:ext cx="1570880" cy="99937"/>
          </a:xfrm>
          <a:prstGeom prst="rect">
            <a:avLst/>
          </a:prstGeom>
        </p:spPr>
      </p:pic>
      <p:pic>
        <p:nvPicPr>
          <p:cNvPr id="4" name="Picture 3" descr="A picture containing wall, indoor, furniture&#10;&#10;Description automatically generated">
            <a:extLst>
              <a:ext uri="{FF2B5EF4-FFF2-40B4-BE49-F238E27FC236}">
                <a16:creationId xmlns:a16="http://schemas.microsoft.com/office/drawing/2014/main" id="{F71766D6-D16C-1843-A032-9D5FAE428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alphaModFix amt="35000"/>
          </a:blip>
          <a:srcRect l="28344" r="26169"/>
          <a:stretch/>
        </p:blipFill>
        <p:spPr>
          <a:xfrm>
            <a:off x="-1" y="0"/>
            <a:ext cx="4679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1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0C2D5D"/>
          </a:solidFill>
          <a:latin typeface="BEGUM-MEDIUM" panose="02000000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B94921-6069-D64E-977D-9723A74F7F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7261" y="2628060"/>
            <a:ext cx="3567654" cy="16018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TEC vs Conventional Space and Competitors</a:t>
            </a:r>
          </a:p>
        </p:txBody>
      </p:sp>
    </p:spTree>
    <p:extLst>
      <p:ext uri="{BB962C8B-B14F-4D97-AF65-F5344CB8AC3E}">
        <p14:creationId xmlns:p14="http://schemas.microsoft.com/office/powerpoint/2010/main" val="2887581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336886" y="938729"/>
            <a:ext cx="369025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True or False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If a business wants to find an office space for 10 people in a building located in the CBD, it is easy for them to find a small office in a conventional office building.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True</a:t>
            </a: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26971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336886" y="938729"/>
            <a:ext cx="369025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Multiple Choice Question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What is the minimum term for a licence agreement at TEC?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A: 1 month</a:t>
            </a:r>
          </a:p>
          <a:p>
            <a:r>
              <a:rPr lang="en-US">
                <a:latin typeface="Avenir Book"/>
                <a:ea typeface="等线"/>
              </a:rPr>
              <a:t>B: 3 months</a:t>
            </a:r>
          </a:p>
          <a:p>
            <a:r>
              <a:rPr lang="en-US">
                <a:latin typeface="Avenir Book"/>
                <a:ea typeface="等线"/>
              </a:rPr>
              <a:t>C: 6 months</a:t>
            </a:r>
          </a:p>
          <a:p>
            <a:r>
              <a:rPr lang="en-US">
                <a:latin typeface="Avenir Book"/>
                <a:ea typeface="等线"/>
              </a:rPr>
              <a:t>D: 24 months</a:t>
            </a:r>
          </a:p>
        </p:txBody>
      </p:sp>
    </p:spTree>
    <p:extLst>
      <p:ext uri="{BB962C8B-B14F-4D97-AF65-F5344CB8AC3E}">
        <p14:creationId xmlns:p14="http://schemas.microsoft.com/office/powerpoint/2010/main" val="4018475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336886" y="938729"/>
            <a:ext cx="369025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True or False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An office space in a conventional office building typically has all fixtures and fittings installed so clients can just walk in and start work straight away.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True </a:t>
            </a: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3097101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97" y="1214628"/>
            <a:ext cx="3873356" cy="3257489"/>
          </a:xfrm>
        </p:spPr>
        <p:txBody>
          <a:bodyPr/>
          <a:lstStyle/>
          <a:p>
            <a:r>
              <a:rPr lang="en-US" sz="7200">
                <a:solidFill>
                  <a:srgbClr val="C6AC76"/>
                </a:solidFill>
              </a:rPr>
              <a:t>3</a:t>
            </a:r>
            <a:endParaRPr lang="en-US" sz="3600">
              <a:solidFill>
                <a:srgbClr val="C6AC76"/>
              </a:solidFill>
            </a:endParaRPr>
          </a:p>
          <a:p>
            <a:r>
              <a:rPr lang="en-US" sz="3600"/>
              <a:t>Licence Fee and Connectivity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4013459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694" y="1852593"/>
            <a:ext cx="4265568" cy="17092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Usually a minimum space requirement – e.g. 1,000 sq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Need to pay extra fees like management fees, government rates and utilities on top of 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Must handle set up of internet and phone service with a lack of support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200"/>
              <a:t>Conventional Space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EEB99A8-2F8C-42DF-B67F-4D4EA29F3A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159" b="15809"/>
          <a:stretch/>
        </p:blipFill>
        <p:spPr>
          <a:xfrm>
            <a:off x="200010" y="3959173"/>
            <a:ext cx="4271252" cy="230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6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689" y="1929147"/>
            <a:ext cx="4265569" cy="18082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client only pays for the space they need – their private office or workstation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TEC maintains its own IT infrastructure and in-house IT team to support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No need to worry about air-con, water supply, security in server room,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000"/>
              <a:t>The Executive Centre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51F06F-AF9E-4499-991B-B8EEB8B89C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221" b="11237"/>
          <a:stretch/>
        </p:blipFill>
        <p:spPr>
          <a:xfrm>
            <a:off x="198463" y="3996647"/>
            <a:ext cx="4272795" cy="22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50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97" y="1214628"/>
            <a:ext cx="3873356" cy="3257489"/>
          </a:xfrm>
        </p:spPr>
        <p:txBody>
          <a:bodyPr/>
          <a:lstStyle/>
          <a:p>
            <a:r>
              <a:rPr lang="en-US" sz="7200">
                <a:solidFill>
                  <a:srgbClr val="C6AC76"/>
                </a:solidFill>
              </a:rPr>
              <a:t>4</a:t>
            </a:r>
          </a:p>
          <a:p>
            <a:r>
              <a:rPr lang="en-US" sz="3600"/>
              <a:t>Breakout and Operating costs</a:t>
            </a:r>
          </a:p>
        </p:txBody>
      </p:sp>
    </p:spTree>
    <p:extLst>
      <p:ext uri="{BB962C8B-B14F-4D97-AF65-F5344CB8AC3E}">
        <p14:creationId xmlns:p14="http://schemas.microsoft.com/office/powerpoint/2010/main" val="1694533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7191" y="1890099"/>
            <a:ext cx="4265568" cy="17092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Clients need to purchase their own pantry equipment and supplies and manage the stock themselves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200"/>
              <a:t>Conventional Space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8A1CB5B-10B6-4D2F-8967-CDA3928AE5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60" b="3160"/>
          <a:stretch>
            <a:fillRect/>
          </a:stretch>
        </p:blipFill>
        <p:spPr>
          <a:xfrm>
            <a:off x="203406" y="3542249"/>
            <a:ext cx="4265568" cy="265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689" y="1993187"/>
            <a:ext cx="4265569" cy="18082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Complimentary premium coffee and tea in pantries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Barista services in newer locations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/>
              <a:t>Fully fitted out lounge areas with premium furnishings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000"/>
              <a:t>The Executive Centre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4CD342-8F4C-429B-8CB8-3E91F256D7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394" b="2394"/>
          <a:stretch>
            <a:fillRect/>
          </a:stretch>
        </p:blipFill>
        <p:spPr>
          <a:xfrm>
            <a:off x="205688" y="3657600"/>
            <a:ext cx="4270535" cy="25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8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97" y="1214628"/>
            <a:ext cx="3873356" cy="3257489"/>
          </a:xfrm>
        </p:spPr>
        <p:txBody>
          <a:bodyPr/>
          <a:lstStyle/>
          <a:p>
            <a:r>
              <a:rPr lang="en-US" sz="7200">
                <a:solidFill>
                  <a:srgbClr val="C6AC76"/>
                </a:solidFill>
              </a:rPr>
              <a:t>5</a:t>
            </a:r>
          </a:p>
          <a:p>
            <a:r>
              <a:rPr lang="en-US" sz="3600"/>
              <a:t>Teams and Community</a:t>
            </a:r>
          </a:p>
        </p:txBody>
      </p:sp>
    </p:spTree>
    <p:extLst>
      <p:ext uri="{BB962C8B-B14F-4D97-AF65-F5344CB8AC3E}">
        <p14:creationId xmlns:p14="http://schemas.microsoft.com/office/powerpoint/2010/main" val="81550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EE9E8-939D-9D47-8BA6-CB0731633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B8D7C-7E34-F640-A079-3B8E10096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9327" y="1968850"/>
            <a:ext cx="3137033" cy="367166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/>
              <a:t>To understand the comparison between traditional office space and flexible workspace offered by TEC</a:t>
            </a:r>
          </a:p>
          <a:p>
            <a:pPr marL="457200" indent="-457200">
              <a:lnSpc>
                <a:spcPct val="100000"/>
              </a:lnSpc>
              <a:buAutoNum type="arabicPeriod"/>
            </a:pPr>
            <a:r>
              <a:rPr lang="en-US" sz="2000"/>
              <a:t>To understand how TEC differentiates itself from other major players in the industry</a:t>
            </a:r>
          </a:p>
        </p:txBody>
      </p:sp>
    </p:spTree>
    <p:extLst>
      <p:ext uri="{BB962C8B-B14F-4D97-AF65-F5344CB8AC3E}">
        <p14:creationId xmlns:p14="http://schemas.microsoft.com/office/powerpoint/2010/main" val="3933632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7191" y="1890099"/>
            <a:ext cx="4265568" cy="17092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Office staff have to be hired, trained, insured and all HR related issues must be delt with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No community support and hard to connect with other like-minded businesses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200"/>
              <a:t>Conventional Space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0A98EFD-AD62-431D-9C58-67492EE947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172" t="19757" b="5541"/>
          <a:stretch/>
        </p:blipFill>
        <p:spPr>
          <a:xfrm>
            <a:off x="205694" y="3819597"/>
            <a:ext cx="4265568" cy="24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0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9633" y="1910994"/>
            <a:ext cx="4371995" cy="180825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 professional and multi-lingual team to support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Members can leverage on TEC’s thousands of members across APAC and weekly events and networking opportunities organized by the TEC community team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000"/>
              <a:t>The Executive Centre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7BF2865-E0E6-49D2-BD25-DD62D13FFF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3265" b="10296"/>
          <a:stretch/>
        </p:blipFill>
        <p:spPr>
          <a:xfrm>
            <a:off x="200005" y="3719244"/>
            <a:ext cx="4271253" cy="246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24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494846" y="938729"/>
            <a:ext cx="3690257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True or False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In Conventional office space, the client must install and maintain their own IT facilities without support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True</a:t>
            </a:r>
            <a:r>
              <a:rPr lang="en-US">
                <a:latin typeface="Avenir Book"/>
                <a:ea typeface="等线"/>
              </a:rPr>
              <a:t> </a:t>
            </a:r>
          </a:p>
          <a:p>
            <a:r>
              <a:rPr lang="en-US">
                <a:latin typeface="Avenir Book"/>
                <a:ea typeface="等线"/>
              </a:rPr>
              <a:t>False</a:t>
            </a:r>
            <a:endParaRPr lang="en-CN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64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494846" y="938729"/>
            <a:ext cx="3690257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Multiple-choice question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At the Executive Centre, clients not only get an office space in a premium Grade-A building in the CBD, they also get: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A: Access to a community of like-minded professionals</a:t>
            </a:r>
          </a:p>
          <a:p>
            <a:r>
              <a:rPr lang="en-US">
                <a:latin typeface="Avenir Book"/>
                <a:ea typeface="等线"/>
              </a:rPr>
              <a:t>B: Support from a professional multi-lingual team</a:t>
            </a:r>
          </a:p>
          <a:p>
            <a:r>
              <a:rPr lang="en-US">
                <a:latin typeface="Avenir Book"/>
                <a:ea typeface="等线"/>
              </a:rPr>
              <a:t>C: All fixtures and fittings installed in the office</a:t>
            </a: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D: All options are correct</a:t>
            </a:r>
          </a:p>
        </p:txBody>
      </p:sp>
    </p:spTree>
    <p:extLst>
      <p:ext uri="{BB962C8B-B14F-4D97-AF65-F5344CB8AC3E}">
        <p14:creationId xmlns:p14="http://schemas.microsoft.com/office/powerpoint/2010/main" val="2303711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48" y="1214628"/>
            <a:ext cx="3553253" cy="3257489"/>
          </a:xfrm>
        </p:spPr>
        <p:txBody>
          <a:bodyPr/>
          <a:lstStyle/>
          <a:p>
            <a:r>
              <a:rPr lang="en-US" sz="4000"/>
              <a:t>TEC </a:t>
            </a:r>
          </a:p>
          <a:p>
            <a:r>
              <a:rPr lang="en-US" sz="4000">
                <a:solidFill>
                  <a:srgbClr val="C6AC76"/>
                </a:solidFill>
              </a:rPr>
              <a:t>vs</a:t>
            </a:r>
          </a:p>
          <a:p>
            <a:r>
              <a:rPr lang="en-US" sz="4000"/>
              <a:t>Competitors</a:t>
            </a:r>
          </a:p>
        </p:txBody>
      </p:sp>
    </p:spTree>
    <p:extLst>
      <p:ext uri="{BB962C8B-B14F-4D97-AF65-F5344CB8AC3E}">
        <p14:creationId xmlns:p14="http://schemas.microsoft.com/office/powerpoint/2010/main" val="4254525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159" y="916678"/>
            <a:ext cx="3883631" cy="32574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/>
              <a:t>Where is TEC positioned compared to other players in the flexible workspace industry?</a:t>
            </a:r>
          </a:p>
        </p:txBody>
      </p:sp>
    </p:spTree>
    <p:extLst>
      <p:ext uri="{BB962C8B-B14F-4D97-AF65-F5344CB8AC3E}">
        <p14:creationId xmlns:p14="http://schemas.microsoft.com/office/powerpoint/2010/main" val="3482854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39C533-8F92-4E02-A78C-B5032525A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" y="2746427"/>
            <a:ext cx="4679950" cy="334841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4BD6B48-302B-854F-A72D-56FAF86AB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The Flexible Workspace Spectrum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15049A81-96F5-49D6-BD41-96DE7B1EFB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7" y="2955249"/>
            <a:ext cx="1143846" cy="2277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7DEC0A6B-22A7-421B-BB8C-3457BFBB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1787"/>
          <a:stretch/>
        </p:blipFill>
        <p:spPr>
          <a:xfrm>
            <a:off x="1342500" y="3150173"/>
            <a:ext cx="652538" cy="14583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5227B63E-D470-457C-9768-DC66B053CB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937" y="3363430"/>
            <a:ext cx="364993" cy="2277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5E84679F-4CC5-46AE-A6B8-C19177A276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28" y="3591173"/>
            <a:ext cx="419772" cy="2277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46405C8A-883E-4D0B-87A2-E8206F5E92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610" y="3734009"/>
            <a:ext cx="881758" cy="17900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D00A4F-936E-B247-8699-A3392BB4C1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464" y="3913011"/>
            <a:ext cx="1101876" cy="830080"/>
          </a:xfrm>
          <a:prstGeom prst="rect">
            <a:avLst/>
          </a:prstGeom>
          <a:solidFill>
            <a:srgbClr val="C6AC76"/>
          </a:solidFill>
        </p:spPr>
      </p:pic>
      <p:pic>
        <p:nvPicPr>
          <p:cNvPr id="12" name="Picture 11" descr="Image result for regus logo transparent">
            <a:extLst>
              <a:ext uri="{FF2B5EF4-FFF2-40B4-BE49-F238E27FC236}">
                <a16:creationId xmlns:a16="http://schemas.microsoft.com/office/drawing/2014/main" id="{7146A4B3-B1A8-E846-B519-68417A44D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547" y="5016972"/>
            <a:ext cx="697814" cy="40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industrious logo transparent">
            <a:extLst>
              <a:ext uri="{FF2B5EF4-FFF2-40B4-BE49-F238E27FC236}">
                <a16:creationId xmlns:a16="http://schemas.microsoft.com/office/drawing/2014/main" id="{AEDA03E9-6D6A-9E4B-8454-A3D8D7771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03" t="29455" r="14135" b="33470"/>
          <a:stretch/>
        </p:blipFill>
        <p:spPr bwMode="auto">
          <a:xfrm>
            <a:off x="2623957" y="5442872"/>
            <a:ext cx="1276478" cy="24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66AD6C-27F9-B149-8951-2A9C059DD8A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795" y="5238992"/>
            <a:ext cx="917458" cy="2038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3016B5-8184-EF4C-A3EB-7B6280B3FA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553" y="5628194"/>
            <a:ext cx="773988" cy="5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47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159" y="916678"/>
            <a:ext cx="3883631" cy="325748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400"/>
              <a:t>Comparison: Know Your Market</a:t>
            </a:r>
          </a:p>
        </p:txBody>
      </p:sp>
    </p:spTree>
    <p:extLst>
      <p:ext uri="{BB962C8B-B14F-4D97-AF65-F5344CB8AC3E}">
        <p14:creationId xmlns:p14="http://schemas.microsoft.com/office/powerpoint/2010/main" val="3958616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6063" y="1785352"/>
            <a:ext cx="2867084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Since: </a:t>
            </a:r>
            <a:r>
              <a:rPr lang="en-US" sz="1800">
                <a:solidFill>
                  <a:srgbClr val="C6AC76"/>
                </a:solidFill>
              </a:rPr>
              <a:t>1989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From: </a:t>
            </a:r>
            <a:r>
              <a:rPr lang="en-US" sz="1800">
                <a:solidFill>
                  <a:srgbClr val="C6AC76"/>
                </a:solidFill>
              </a:rPr>
              <a:t>Belgium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Countries: </a:t>
            </a:r>
            <a:r>
              <a:rPr lang="en-US" sz="1800">
                <a:solidFill>
                  <a:srgbClr val="C6AC76"/>
                </a:solidFill>
              </a:rPr>
              <a:t>120+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Cities: </a:t>
            </a:r>
            <a:r>
              <a:rPr lang="en-US" sz="1800">
                <a:solidFill>
                  <a:srgbClr val="C6AC76"/>
                </a:solidFill>
              </a:rPr>
              <a:t>900+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Centres: </a:t>
            </a:r>
            <a:r>
              <a:rPr lang="en-US" sz="1800">
                <a:solidFill>
                  <a:srgbClr val="C6AC76"/>
                </a:solidFill>
              </a:rPr>
              <a:t>3,000+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Audience: </a:t>
            </a:r>
            <a:r>
              <a:rPr lang="en-US" sz="1800">
                <a:solidFill>
                  <a:srgbClr val="C6AC76"/>
                </a:solidFill>
              </a:rPr>
              <a:t>Ambitious Professional / Young Entrepreneur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Fit-out Style:</a:t>
            </a:r>
            <a:r>
              <a:rPr lang="en-US" sz="1800">
                <a:solidFill>
                  <a:srgbClr val="C6AC76"/>
                </a:solidFill>
              </a:rPr>
              <a:t> Average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Branding:</a:t>
            </a:r>
            <a:r>
              <a:rPr lang="en-US" sz="1800">
                <a:solidFill>
                  <a:srgbClr val="C6AC76"/>
                </a:solidFill>
              </a:rPr>
              <a:t> Everywhere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Pricing:</a:t>
            </a:r>
            <a:r>
              <a:rPr lang="en-US" sz="1800">
                <a:solidFill>
                  <a:srgbClr val="C6AC76"/>
                </a:solidFill>
              </a:rPr>
              <a:t> Rigid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Buildings:</a:t>
            </a:r>
            <a:r>
              <a:rPr lang="en-US" sz="1800">
                <a:solidFill>
                  <a:srgbClr val="C6AC76"/>
                </a:solidFill>
              </a:rPr>
              <a:t> Grade A-B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BE6C9-31D3-4A96-82C2-FE02E5AA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63" y="570959"/>
            <a:ext cx="2422020" cy="12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2742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6063" y="1785352"/>
            <a:ext cx="2867084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Professional team Support:</a:t>
            </a:r>
            <a:r>
              <a:rPr lang="en-US" sz="1800">
                <a:solidFill>
                  <a:srgbClr val="C6AC76"/>
                </a:solidFill>
              </a:rPr>
              <a:t> Limited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Infrastructure:</a:t>
            </a:r>
            <a:r>
              <a:rPr lang="en-US" sz="1800">
                <a:solidFill>
                  <a:srgbClr val="C6AC76"/>
                </a:solidFill>
              </a:rPr>
              <a:t> Average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Support:</a:t>
            </a:r>
            <a:r>
              <a:rPr lang="en-US" sz="1800">
                <a:solidFill>
                  <a:srgbClr val="C6AC76"/>
                </a:solidFill>
              </a:rPr>
              <a:t> Outsourced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Corporate Partnership:</a:t>
            </a:r>
            <a:r>
              <a:rPr lang="en-US" sz="1800">
                <a:solidFill>
                  <a:srgbClr val="C6AC76"/>
                </a:solidFill>
              </a:rPr>
              <a:t> Very strong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Overall Strength of the Brand:</a:t>
            </a:r>
            <a:r>
              <a:rPr lang="en-US" sz="1800">
                <a:solidFill>
                  <a:srgbClr val="C6AC76"/>
                </a:solidFill>
              </a:rPr>
              <a:t> Size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BE6C9-31D3-4A96-82C2-FE02E5AA0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063" y="570959"/>
            <a:ext cx="2422020" cy="12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984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48" y="1214628"/>
            <a:ext cx="3553253" cy="3257489"/>
          </a:xfrm>
        </p:spPr>
        <p:txBody>
          <a:bodyPr/>
          <a:lstStyle/>
          <a:p>
            <a:r>
              <a:rPr lang="en-US" sz="4000"/>
              <a:t>TEC </a:t>
            </a:r>
          </a:p>
          <a:p>
            <a:r>
              <a:rPr lang="en-US" sz="4000">
                <a:solidFill>
                  <a:srgbClr val="C6AC76"/>
                </a:solidFill>
              </a:rPr>
              <a:t>vs</a:t>
            </a:r>
          </a:p>
          <a:p>
            <a:r>
              <a:rPr lang="en-US" sz="4000"/>
              <a:t>Conventional Space</a:t>
            </a:r>
          </a:p>
        </p:txBody>
      </p:sp>
    </p:spTree>
    <p:extLst>
      <p:ext uri="{BB962C8B-B14F-4D97-AF65-F5344CB8AC3E}">
        <p14:creationId xmlns:p14="http://schemas.microsoft.com/office/powerpoint/2010/main" val="2717682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6063" y="1785352"/>
            <a:ext cx="2867084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Since: </a:t>
            </a:r>
            <a:r>
              <a:rPr lang="en-US" sz="1800">
                <a:solidFill>
                  <a:srgbClr val="C6AC76"/>
                </a:solidFill>
              </a:rPr>
              <a:t>1978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From: </a:t>
            </a:r>
            <a:r>
              <a:rPr lang="en-US" sz="1800">
                <a:solidFill>
                  <a:srgbClr val="C6AC76"/>
                </a:solidFill>
              </a:rPr>
              <a:t>Australia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Countries: </a:t>
            </a:r>
            <a:r>
              <a:rPr lang="en-US" sz="1800">
                <a:solidFill>
                  <a:srgbClr val="C6AC76"/>
                </a:solidFill>
              </a:rPr>
              <a:t>20+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Cities: </a:t>
            </a:r>
            <a:r>
              <a:rPr lang="en-US" sz="1800">
                <a:solidFill>
                  <a:srgbClr val="C6AC76"/>
                </a:solidFill>
              </a:rPr>
              <a:t>50+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Centres: </a:t>
            </a:r>
            <a:r>
              <a:rPr lang="en-US" sz="1800">
                <a:solidFill>
                  <a:srgbClr val="C6AC76"/>
                </a:solidFill>
              </a:rPr>
              <a:t>150+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Audience:</a:t>
            </a:r>
            <a:r>
              <a:rPr lang="en-US" sz="1800">
                <a:solidFill>
                  <a:srgbClr val="C6AC76"/>
                </a:solidFill>
              </a:rPr>
              <a:t> Ambitious Professional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Fit-out Style:</a:t>
            </a:r>
            <a:r>
              <a:rPr lang="en-US" sz="1800">
                <a:solidFill>
                  <a:srgbClr val="C6AC76"/>
                </a:solidFill>
              </a:rPr>
              <a:t> Premium, yet Classic Design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Branding:</a:t>
            </a:r>
            <a:r>
              <a:rPr lang="en-US" sz="1800">
                <a:solidFill>
                  <a:srgbClr val="C6AC76"/>
                </a:solidFill>
              </a:rPr>
              <a:t> No Branding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Pricing: </a:t>
            </a:r>
            <a:r>
              <a:rPr lang="en-US" sz="1800">
                <a:solidFill>
                  <a:srgbClr val="C6AC76"/>
                </a:solidFill>
              </a:rPr>
              <a:t>Rigid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Buildings:</a:t>
            </a:r>
            <a:r>
              <a:rPr lang="en-US" sz="1800">
                <a:solidFill>
                  <a:srgbClr val="C6AC76"/>
                </a:solidFill>
              </a:rPr>
              <a:t> Grade A+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D17414E-4CB1-45D9-A19E-68CC19F1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60" y="862892"/>
            <a:ext cx="2867085" cy="3243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960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6063" y="1785352"/>
            <a:ext cx="2867084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Professional team support:</a:t>
            </a:r>
            <a:r>
              <a:rPr lang="en-US" sz="1800">
                <a:solidFill>
                  <a:srgbClr val="C6AC76"/>
                </a:solidFill>
              </a:rPr>
              <a:t> Yes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Infrastructure:</a:t>
            </a:r>
            <a:r>
              <a:rPr lang="en-US" sz="1800">
                <a:solidFill>
                  <a:srgbClr val="C6AC76"/>
                </a:solidFill>
              </a:rPr>
              <a:t> Very strong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Support:</a:t>
            </a:r>
            <a:r>
              <a:rPr lang="en-US" sz="1800">
                <a:solidFill>
                  <a:srgbClr val="C6AC76"/>
                </a:solidFill>
              </a:rPr>
              <a:t> In-house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Corporate Partnership: </a:t>
            </a:r>
            <a:r>
              <a:rPr lang="en-US" sz="1800">
                <a:solidFill>
                  <a:srgbClr val="C6AC76"/>
                </a:solidFill>
              </a:rPr>
              <a:t>Limited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Overall Brand Strength:</a:t>
            </a:r>
            <a:r>
              <a:rPr lang="en-US" sz="1800">
                <a:solidFill>
                  <a:srgbClr val="C6AC76"/>
                </a:solidFill>
              </a:rPr>
              <a:t> Premium Service and IT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D17414E-4CB1-45D9-A19E-68CC19F12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60" y="862892"/>
            <a:ext cx="2867085" cy="3243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940577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6063" y="1785352"/>
            <a:ext cx="2867084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Since: </a:t>
            </a:r>
            <a:r>
              <a:rPr lang="en-US" sz="1800">
                <a:solidFill>
                  <a:srgbClr val="C6AC76"/>
                </a:solidFill>
              </a:rPr>
              <a:t>2010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From: </a:t>
            </a:r>
            <a:r>
              <a:rPr lang="en-US" sz="1800">
                <a:solidFill>
                  <a:srgbClr val="C6AC76"/>
                </a:solidFill>
              </a:rPr>
              <a:t>USA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Countries: </a:t>
            </a:r>
            <a:r>
              <a:rPr lang="en-US" sz="1800">
                <a:solidFill>
                  <a:srgbClr val="C6AC76"/>
                </a:solidFill>
              </a:rPr>
              <a:t>36+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Cities: </a:t>
            </a:r>
            <a:r>
              <a:rPr lang="en-US" sz="1800">
                <a:solidFill>
                  <a:srgbClr val="C6AC76"/>
                </a:solidFill>
              </a:rPr>
              <a:t>119+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Centres: </a:t>
            </a:r>
            <a:r>
              <a:rPr lang="en-US" sz="1800">
                <a:solidFill>
                  <a:srgbClr val="C6AC76"/>
                </a:solidFill>
              </a:rPr>
              <a:t>800+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Audience:</a:t>
            </a:r>
            <a:r>
              <a:rPr lang="en-US" sz="1800">
                <a:solidFill>
                  <a:srgbClr val="C6AC76"/>
                </a:solidFill>
              </a:rPr>
              <a:t> Young Entrepreneur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Fit-out Style:</a:t>
            </a:r>
            <a:r>
              <a:rPr lang="en-US" sz="1800">
                <a:solidFill>
                  <a:srgbClr val="C6AC76"/>
                </a:solidFill>
              </a:rPr>
              <a:t> Contemporary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Branding:</a:t>
            </a:r>
            <a:r>
              <a:rPr lang="en-US" sz="1800">
                <a:solidFill>
                  <a:srgbClr val="C6AC76"/>
                </a:solidFill>
              </a:rPr>
              <a:t> Everywhere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Pricing:</a:t>
            </a:r>
            <a:r>
              <a:rPr lang="en-US" sz="1800">
                <a:solidFill>
                  <a:srgbClr val="C6AC76"/>
                </a:solidFill>
              </a:rPr>
              <a:t> Flexible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Buildings:</a:t>
            </a:r>
            <a:r>
              <a:rPr lang="en-US" sz="1800">
                <a:solidFill>
                  <a:srgbClr val="C6AC76"/>
                </a:solidFill>
              </a:rPr>
              <a:t> Grade A-B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754F9B7-3AEB-44D7-84D6-6AA8336C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64" y="806944"/>
            <a:ext cx="2874396" cy="641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5251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6063" y="1785352"/>
            <a:ext cx="2867084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Professional team Support:</a:t>
            </a:r>
            <a:r>
              <a:rPr lang="en-US" sz="1800">
                <a:solidFill>
                  <a:srgbClr val="C6AC76"/>
                </a:solidFill>
              </a:rPr>
              <a:t> Limited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Infrastructure:</a:t>
            </a:r>
            <a:r>
              <a:rPr lang="en-US" sz="1800">
                <a:solidFill>
                  <a:srgbClr val="C6AC76"/>
                </a:solidFill>
              </a:rPr>
              <a:t> Average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Support:</a:t>
            </a:r>
            <a:r>
              <a:rPr lang="en-US" sz="1800">
                <a:solidFill>
                  <a:srgbClr val="C6AC76"/>
                </a:solidFill>
              </a:rPr>
              <a:t> Little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Corporate Partnership: </a:t>
            </a:r>
            <a:r>
              <a:rPr lang="en-US" sz="1800">
                <a:solidFill>
                  <a:srgbClr val="C6AC76"/>
                </a:solidFill>
              </a:rPr>
              <a:t>Strong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Overall Strength:</a:t>
            </a:r>
            <a:r>
              <a:rPr lang="en-US" sz="1800">
                <a:solidFill>
                  <a:srgbClr val="C6AC76"/>
                </a:solidFill>
              </a:rPr>
              <a:t> Brand and Design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754F9B7-3AEB-44D7-84D6-6AA8336C0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64" y="806944"/>
            <a:ext cx="2874396" cy="6417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27599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575" y="1785352"/>
            <a:ext cx="2952572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Since: </a:t>
            </a:r>
            <a:r>
              <a:rPr lang="en-US" sz="1800">
                <a:solidFill>
                  <a:srgbClr val="C6AC76"/>
                </a:solidFill>
              </a:rPr>
              <a:t>1994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From: </a:t>
            </a:r>
            <a:r>
              <a:rPr lang="en-US" sz="1800">
                <a:solidFill>
                  <a:srgbClr val="C6AC76"/>
                </a:solidFill>
              </a:rPr>
              <a:t>Hong Kong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Countries: </a:t>
            </a:r>
            <a:r>
              <a:rPr lang="en-US" sz="1800">
                <a:solidFill>
                  <a:srgbClr val="C6AC76"/>
                </a:solidFill>
              </a:rPr>
              <a:t>14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Cities: </a:t>
            </a:r>
            <a:r>
              <a:rPr lang="en-US" sz="1800">
                <a:solidFill>
                  <a:srgbClr val="C6AC76"/>
                </a:solidFill>
              </a:rPr>
              <a:t>32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Centres: </a:t>
            </a:r>
            <a:r>
              <a:rPr lang="en-US" sz="1800">
                <a:solidFill>
                  <a:srgbClr val="C6AC76"/>
                </a:solidFill>
              </a:rPr>
              <a:t>150+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Audience:</a:t>
            </a:r>
            <a:r>
              <a:rPr lang="en-US" sz="1800">
                <a:solidFill>
                  <a:srgbClr val="C6AC76"/>
                </a:solidFill>
              </a:rPr>
              <a:t> Ambitious Professional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Fit-out Style:</a:t>
            </a:r>
            <a:r>
              <a:rPr lang="en-US" sz="1800">
                <a:solidFill>
                  <a:srgbClr val="C6AC76"/>
                </a:solidFill>
              </a:rPr>
              <a:t> Premium, yet Contemporary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Branding:</a:t>
            </a:r>
            <a:r>
              <a:rPr lang="en-US" sz="1800">
                <a:solidFill>
                  <a:srgbClr val="C6AC76"/>
                </a:solidFill>
              </a:rPr>
              <a:t> No Branding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Pricing:</a:t>
            </a:r>
            <a:r>
              <a:rPr lang="en-US" sz="1800">
                <a:solidFill>
                  <a:srgbClr val="C6AC76"/>
                </a:solidFill>
              </a:rPr>
              <a:t> Very Flexible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Buildings:</a:t>
            </a:r>
            <a:r>
              <a:rPr lang="en-US" sz="1800">
                <a:solidFill>
                  <a:srgbClr val="C6AC76"/>
                </a:solidFill>
              </a:rPr>
              <a:t> Grade A+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1CF8A-77D2-49CD-A075-8CD36BCA2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139" y="286631"/>
            <a:ext cx="1839432" cy="13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64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104A4-B1AC-7A4C-90B7-3F459ADA26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0575" y="1785352"/>
            <a:ext cx="2952572" cy="4361818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Professional Team Support:</a:t>
            </a:r>
            <a:r>
              <a:rPr lang="en-US" sz="1800">
                <a:solidFill>
                  <a:srgbClr val="C6AC76"/>
                </a:solidFill>
              </a:rPr>
              <a:t> Yes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Infrastructure:</a:t>
            </a:r>
            <a:r>
              <a:rPr lang="en-US" sz="1800">
                <a:solidFill>
                  <a:srgbClr val="C6AC76"/>
                </a:solidFill>
              </a:rPr>
              <a:t> Strong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IT Support:</a:t>
            </a:r>
            <a:r>
              <a:rPr lang="en-US" sz="1800">
                <a:solidFill>
                  <a:srgbClr val="C6AC76"/>
                </a:solidFill>
              </a:rPr>
              <a:t> In-house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Corporate Partnership:</a:t>
            </a:r>
            <a:r>
              <a:rPr lang="en-US" sz="1800">
                <a:solidFill>
                  <a:srgbClr val="C6AC76"/>
                </a:solidFill>
              </a:rPr>
              <a:t> Strong</a:t>
            </a:r>
            <a:endParaRPr lang="en-US" sz="1800">
              <a:solidFill>
                <a:srgbClr val="0C2D5D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C2D5D"/>
                </a:solidFill>
              </a:rPr>
              <a:t>Overall Strength:</a:t>
            </a:r>
            <a:r>
              <a:rPr lang="en-US" sz="1800">
                <a:solidFill>
                  <a:srgbClr val="C6AC76"/>
                </a:solidFill>
              </a:rPr>
              <a:t> Premium Service and Design</a:t>
            </a:r>
            <a:endParaRPr lang="en-US" sz="1800">
              <a:solidFill>
                <a:srgbClr val="0C2D5D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01CF8A-77D2-49CD-A075-8CD36BCA20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139" y="286631"/>
            <a:ext cx="1839432" cy="138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33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494846" y="938729"/>
            <a:ext cx="3690257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Multiple-choice question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Where does TEC fall on the Serviced Office Spectrum?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A: Fixed and private</a:t>
            </a: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B: Private, flexible and shared</a:t>
            </a:r>
          </a:p>
          <a:p>
            <a:r>
              <a:rPr lang="en-US">
                <a:latin typeface="Avenir Book"/>
                <a:ea typeface="等线"/>
              </a:rPr>
              <a:t>C: Flexible, shared and fixed</a:t>
            </a:r>
          </a:p>
          <a:p>
            <a:r>
              <a:rPr lang="en-US">
                <a:latin typeface="Avenir Book"/>
                <a:ea typeface="等线"/>
              </a:rPr>
              <a:t>D: Flexible and shared</a:t>
            </a:r>
          </a:p>
          <a:p>
            <a:endParaRPr lang="en-CN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082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494846" y="969552"/>
            <a:ext cx="3690257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Multiple-choice question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Fill in the gap: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______ was founded in 1989 in Belgium and has 3000+ Centres across 120+ countries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A: Servcorp</a:t>
            </a:r>
          </a:p>
          <a:p>
            <a:r>
              <a:rPr lang="en-US">
                <a:latin typeface="Avenir Book"/>
                <a:ea typeface="等线"/>
              </a:rPr>
              <a:t>B: </a:t>
            </a:r>
            <a:r>
              <a:rPr lang="en-US" err="1">
                <a:latin typeface="Avenir Book"/>
                <a:ea typeface="等线"/>
              </a:rPr>
              <a:t>WeWork</a:t>
            </a:r>
            <a:endParaRPr lang="en-US">
              <a:latin typeface="Avenir Book"/>
              <a:ea typeface="等线"/>
            </a:endParaRP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C: Regus</a:t>
            </a:r>
          </a:p>
          <a:p>
            <a:r>
              <a:rPr lang="en-US">
                <a:latin typeface="Avenir Book"/>
                <a:ea typeface="等线"/>
              </a:rPr>
              <a:t>D: The Executive Centre</a:t>
            </a:r>
            <a:endParaRPr lang="en-CN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3718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67A28-5DF0-1B44-BC47-36EC099A12C5}"/>
              </a:ext>
            </a:extLst>
          </p:cNvPr>
          <p:cNvSpPr txBox="1"/>
          <p:nvPr/>
        </p:nvSpPr>
        <p:spPr>
          <a:xfrm>
            <a:off x="494846" y="969552"/>
            <a:ext cx="3690257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altLang="zh-CN">
              <a:latin typeface="Avenir Book"/>
              <a:ea typeface="等线"/>
            </a:endParaRPr>
          </a:p>
          <a:p>
            <a:r>
              <a:rPr lang="en-US" altLang="zh-CN" b="1">
                <a:latin typeface="Avenir Book"/>
                <a:ea typeface="等线"/>
              </a:rPr>
              <a:t>Multiple-choice question</a:t>
            </a:r>
          </a:p>
          <a:p>
            <a:endParaRPr lang="en-US" altLang="zh-CN" b="1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Fill in the gap: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______ was founded in 2010 in USA and has 800+ Centres across 36+ countries</a:t>
            </a:r>
          </a:p>
          <a:p>
            <a:endParaRPr lang="en-US"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A: Servcorp</a:t>
            </a:r>
          </a:p>
          <a:p>
            <a:r>
              <a:rPr lang="en-US">
                <a:solidFill>
                  <a:srgbClr val="C6AC76"/>
                </a:solidFill>
                <a:latin typeface="Avenir Book"/>
                <a:ea typeface="等线"/>
              </a:rPr>
              <a:t>B: </a:t>
            </a:r>
            <a:r>
              <a:rPr lang="en-US" err="1">
                <a:solidFill>
                  <a:srgbClr val="C6AC76"/>
                </a:solidFill>
                <a:latin typeface="Avenir Book"/>
                <a:ea typeface="等线"/>
              </a:rPr>
              <a:t>WeWork</a:t>
            </a:r>
            <a:endParaRPr lang="en-US">
              <a:solidFill>
                <a:srgbClr val="C6AC76"/>
              </a:solidFill>
              <a:latin typeface="Avenir Book"/>
              <a:ea typeface="等线"/>
            </a:endParaRPr>
          </a:p>
          <a:p>
            <a:r>
              <a:rPr lang="en-US">
                <a:latin typeface="Avenir Book"/>
                <a:ea typeface="等线"/>
              </a:rPr>
              <a:t>C: Regus</a:t>
            </a:r>
          </a:p>
          <a:p>
            <a:r>
              <a:rPr lang="en-US">
                <a:latin typeface="Avenir Book"/>
                <a:ea typeface="等线"/>
              </a:rPr>
              <a:t>D: The Executive Centre</a:t>
            </a:r>
            <a:endParaRPr lang="en-CN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929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3348" y="1214628"/>
            <a:ext cx="3553253" cy="3257489"/>
          </a:xfrm>
        </p:spPr>
        <p:txBody>
          <a:bodyPr/>
          <a:lstStyle/>
          <a:p>
            <a:r>
              <a:rPr lang="en-US" sz="7200">
                <a:solidFill>
                  <a:srgbClr val="C6AC76"/>
                </a:solidFill>
              </a:rPr>
              <a:t>1</a:t>
            </a:r>
            <a:endParaRPr lang="en-US" sz="3600">
              <a:solidFill>
                <a:srgbClr val="C6AC76"/>
              </a:solidFill>
            </a:endParaRPr>
          </a:p>
          <a:p>
            <a:r>
              <a:rPr lang="en-US" sz="3600"/>
              <a:t>Feasibility and Flexibility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761527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693" y="1968849"/>
            <a:ext cx="4265568" cy="17503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Difficult to find small office space in premium buildings in Central Business Districts (CBDs)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Landlords may only want large, well-known and established firms as tenants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Bound by long minimum lease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C290EB1-F857-40AB-870D-ECC102E13D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477" b="9477"/>
          <a:stretch>
            <a:fillRect/>
          </a:stretch>
        </p:blipFill>
        <p:spPr>
          <a:xfrm>
            <a:off x="205693" y="3849937"/>
            <a:ext cx="4265569" cy="23020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200"/>
              <a:t>Conventional Space</a:t>
            </a:r>
          </a:p>
        </p:txBody>
      </p:sp>
    </p:spTree>
    <p:extLst>
      <p:ext uri="{BB962C8B-B14F-4D97-AF65-F5344CB8AC3E}">
        <p14:creationId xmlns:p14="http://schemas.microsoft.com/office/powerpoint/2010/main" val="4052107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693" y="1874999"/>
            <a:ext cx="4376581" cy="19469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TEC allows clients who need anything between 1-100+ workstations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Joining TEC grants the client access to our 150+ locations in grade-A locations across APAC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Lease term can be as little as 1 month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000"/>
              <a:t>The Executive Centre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2D1C689-7BF9-4E0E-9FDE-FD926003A8C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862" b="3196"/>
          <a:stretch/>
        </p:blipFill>
        <p:spPr>
          <a:xfrm>
            <a:off x="205693" y="3750067"/>
            <a:ext cx="4265570" cy="247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1266771-1580-1F47-A96B-B5D99C408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297" y="1214628"/>
            <a:ext cx="3873356" cy="3257489"/>
          </a:xfrm>
        </p:spPr>
        <p:txBody>
          <a:bodyPr/>
          <a:lstStyle/>
          <a:p>
            <a:r>
              <a:rPr lang="en-US" sz="7200">
                <a:solidFill>
                  <a:srgbClr val="C6AC76"/>
                </a:solidFill>
              </a:rPr>
              <a:t>2</a:t>
            </a:r>
            <a:endParaRPr lang="en-US" sz="3600">
              <a:solidFill>
                <a:srgbClr val="C6AC76"/>
              </a:solidFill>
            </a:endParaRPr>
          </a:p>
          <a:p>
            <a:r>
              <a:rPr lang="en-US" sz="3600"/>
              <a:t>Security Deposit and Fit-out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23812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349" y="1852593"/>
            <a:ext cx="4474258" cy="170929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Landlords may require 3-18 months security deposit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 conventional office space is handed to the tenant as a concrete shell – they must invest lot of money fitting out the office space. Upon termination, they must return the space to its original concrete shell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200"/>
              <a:t>Conventional Space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3AEF525-1F93-4679-85D3-C5DCEBB08F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41" b="1241"/>
          <a:stretch>
            <a:fillRect/>
          </a:stretch>
        </p:blipFill>
        <p:spPr>
          <a:xfrm>
            <a:off x="205694" y="3894138"/>
            <a:ext cx="4265568" cy="233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95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875A0-3A6D-024A-84F8-8F3AD759E6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690" y="1852592"/>
            <a:ext cx="4265568" cy="194884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TEC only requires 1-3 months security deposit – some of this gets re-invested into the Centre in which the client has their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The client walks into a fully kitted out premium office space and doesn’t need to spend anything to fit-out the space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C8EDA9-7733-934B-9913-58EB5F3F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694" y="852755"/>
            <a:ext cx="4265568" cy="817143"/>
          </a:xfrm>
        </p:spPr>
        <p:txBody>
          <a:bodyPr/>
          <a:lstStyle/>
          <a:p>
            <a:r>
              <a:rPr lang="en-US" sz="3000"/>
              <a:t>The Executive Centre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EF00167-E302-4FA0-ACD3-9EFF01961A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8988" b="8988"/>
          <a:stretch>
            <a:fillRect/>
          </a:stretch>
        </p:blipFill>
        <p:spPr>
          <a:xfrm>
            <a:off x="205690" y="3894139"/>
            <a:ext cx="4270269" cy="234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4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5efbd6f-1008-405e-8fcd-affa00bd6235">
      <UserInfo>
        <DisplayName>Joanne Lim</DisplayName>
        <AccountId>1181</AccountId>
        <AccountType/>
      </UserInfo>
      <UserInfo>
        <DisplayName>Michelle Leung</DisplayName>
        <AccountId>1310</AccountId>
        <AccountType/>
      </UserInfo>
      <UserInfo>
        <DisplayName>Rachel Tong</DisplayName>
        <AccountId>1216</AccountId>
        <AccountType/>
      </UserInfo>
      <UserInfo>
        <DisplayName>Ashley Chan</DisplayName>
        <AccountId>1158</AccountId>
        <AccountType/>
      </UserInfo>
    </SharedWithUsers>
    <MediaLengthInSeconds xmlns="8aae267b-1dab-45d5-ae5e-fb74d130be2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D326A664DFBF4DBF8CB5850B375FD1" ma:contentTypeVersion="13" ma:contentTypeDescription="Create a new document." ma:contentTypeScope="" ma:versionID="7a9cdf1612e03076d6d7878de39ff66a">
  <xsd:schema xmlns:xsd="http://www.w3.org/2001/XMLSchema" xmlns:xs="http://www.w3.org/2001/XMLSchema" xmlns:p="http://schemas.microsoft.com/office/2006/metadata/properties" xmlns:ns2="8aae267b-1dab-45d5-ae5e-fb74d130be2f" xmlns:ns3="a5efbd6f-1008-405e-8fcd-affa00bd6235" targetNamespace="http://schemas.microsoft.com/office/2006/metadata/properties" ma:root="true" ma:fieldsID="65319d2cb964781915afef11119f2025" ns2:_="" ns3:_="">
    <xsd:import namespace="8aae267b-1dab-45d5-ae5e-fb74d130be2f"/>
    <xsd:import namespace="a5efbd6f-1008-405e-8fcd-affa00bd62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ae267b-1dab-45d5-ae5e-fb74d130be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fbd6f-1008-405e-8fcd-affa00bd623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078C3C-758D-456A-946C-2ED6E36BC702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a5efbd6f-1008-405e-8fcd-affa00bd6235"/>
    <ds:schemaRef ds:uri="8aae267b-1dab-45d5-ae5e-fb74d130be2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D6A4F71-8872-4188-A7B3-78BE545D11E2}">
  <ds:schemaRefs>
    <ds:schemaRef ds:uri="8aae267b-1dab-45d5-ae5e-fb74d130be2f"/>
    <ds:schemaRef ds:uri="a5efbd6f-1008-405e-8fcd-affa00bd623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8C87A79-D1D5-4FA2-A453-3820051D63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1006</Words>
  <Application>Microsoft Office PowerPoint</Application>
  <PresentationFormat>ユーザー設定</PresentationFormat>
  <Paragraphs>187</Paragraphs>
  <Slides>38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38</vt:i4>
      </vt:variant>
    </vt:vector>
  </HeadingPairs>
  <TitlesOfParts>
    <vt:vector size="50" baseType="lpstr">
      <vt:lpstr>Avenir Book</vt:lpstr>
      <vt:lpstr>BEGUM-MEDIUM</vt:lpstr>
      <vt:lpstr>等线</vt:lpstr>
      <vt:lpstr>新細明體</vt:lpstr>
      <vt:lpstr>Arial</vt:lpstr>
      <vt:lpstr>Calibri</vt:lpstr>
      <vt:lpstr>Segoe UI</vt:lpstr>
      <vt:lpstr>Office Theme</vt:lpstr>
      <vt:lpstr>1_Custom Design</vt:lpstr>
      <vt:lpstr>3_Custom Design</vt:lpstr>
      <vt:lpstr>3_Office Theme</vt:lpstr>
      <vt:lpstr>2_Custom Design</vt:lpstr>
      <vt:lpstr>PowerPoint プレゼンテーション</vt:lpstr>
      <vt:lpstr>Purpose</vt:lpstr>
      <vt:lpstr>PowerPoint プレゼンテーション</vt:lpstr>
      <vt:lpstr>PowerPoint プレゼンテーション</vt:lpstr>
      <vt:lpstr>Conventional Space</vt:lpstr>
      <vt:lpstr>The Executive Centre</vt:lpstr>
      <vt:lpstr>PowerPoint プレゼンテーション</vt:lpstr>
      <vt:lpstr>Conventional Space</vt:lpstr>
      <vt:lpstr>The Executive Centre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Conventional Space</vt:lpstr>
      <vt:lpstr>The Executive Centre</vt:lpstr>
      <vt:lpstr>PowerPoint プレゼンテーション</vt:lpstr>
      <vt:lpstr>Conventional Space</vt:lpstr>
      <vt:lpstr>The Executive Centre</vt:lpstr>
      <vt:lpstr>PowerPoint プレゼンテーション</vt:lpstr>
      <vt:lpstr>Conventional Space</vt:lpstr>
      <vt:lpstr>The Executive Centre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The Flexible Workspace Spectrum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905481981@qq.com</dc:creator>
  <cp:lastModifiedBy>Hiroteru Nin</cp:lastModifiedBy>
  <cp:revision>3</cp:revision>
  <dcterms:created xsi:type="dcterms:W3CDTF">2021-08-12T02:46:00Z</dcterms:created>
  <dcterms:modified xsi:type="dcterms:W3CDTF">2022-04-12T02:06:36Z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0x010100EAD326A664DFBF4DBF8CB5850B375FD1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xd_ProgID">
    <vt:lpwstr/>
  </property>
  <property fmtid="{D5CDD505-2E9C-101B-9397-08002B2CF9AE}" pid="6" name="TemplateUrl">
    <vt:lpwstr/>
  </property>
  <property fmtid="{D5CDD505-2E9C-101B-9397-08002B2CF9AE}" pid="7" name="xd_Signature">
    <vt:bool>false</vt:bool>
  </property>
</Properties>
</file>