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65" r:id="rId2"/>
    <p:sldId id="271" r:id="rId3"/>
    <p:sldId id="272" r:id="rId4"/>
    <p:sldId id="270" r:id="rId5"/>
    <p:sldId id="273" r:id="rId6"/>
    <p:sldId id="274" r:id="rId7"/>
    <p:sldId id="292" r:id="rId8"/>
    <p:sldId id="294" r:id="rId9"/>
    <p:sldId id="293" r:id="rId10"/>
    <p:sldId id="297" r:id="rId11"/>
    <p:sldId id="296" r:id="rId12"/>
    <p:sldId id="279" r:id="rId13"/>
    <p:sldId id="298" r:id="rId14"/>
    <p:sldId id="287" r:id="rId15"/>
  </p:sldIdLst>
  <p:sldSz cx="12192000" cy="6858000"/>
  <p:notesSz cx="7104063" cy="10234613"/>
  <p:defaultTextStyle>
    <a:lvl1pPr defTabSz="292100">
      <a:defRPr sz="1400">
        <a:solidFill>
          <a:srgbClr val="FFFFFF"/>
        </a:solidFill>
        <a:latin typeface="+mn-lt"/>
        <a:ea typeface="+mn-ea"/>
        <a:cs typeface="+mn-cs"/>
        <a:sym typeface="Helvetica"/>
      </a:defRPr>
    </a:lvl1pPr>
    <a:lvl2pPr defTabSz="292100">
      <a:defRPr sz="1400">
        <a:solidFill>
          <a:srgbClr val="FFFFFF"/>
        </a:solidFill>
        <a:latin typeface="+mn-lt"/>
        <a:ea typeface="+mn-ea"/>
        <a:cs typeface="+mn-cs"/>
        <a:sym typeface="Helvetica"/>
      </a:defRPr>
    </a:lvl2pPr>
    <a:lvl3pPr defTabSz="292100">
      <a:defRPr sz="1400">
        <a:solidFill>
          <a:srgbClr val="FFFFFF"/>
        </a:solidFill>
        <a:latin typeface="+mn-lt"/>
        <a:ea typeface="+mn-ea"/>
        <a:cs typeface="+mn-cs"/>
        <a:sym typeface="Helvetica"/>
      </a:defRPr>
    </a:lvl3pPr>
    <a:lvl4pPr defTabSz="292100">
      <a:defRPr sz="1400">
        <a:solidFill>
          <a:srgbClr val="FFFFFF"/>
        </a:solidFill>
        <a:latin typeface="+mn-lt"/>
        <a:ea typeface="+mn-ea"/>
        <a:cs typeface="+mn-cs"/>
        <a:sym typeface="Helvetica"/>
      </a:defRPr>
    </a:lvl4pPr>
    <a:lvl5pPr defTabSz="292100">
      <a:defRPr sz="1400">
        <a:solidFill>
          <a:srgbClr val="FFFFFF"/>
        </a:solidFill>
        <a:latin typeface="+mn-lt"/>
        <a:ea typeface="+mn-ea"/>
        <a:cs typeface="+mn-cs"/>
        <a:sym typeface="Helvetica"/>
      </a:defRPr>
    </a:lvl5pPr>
    <a:lvl6pPr defTabSz="292100">
      <a:defRPr sz="1400">
        <a:solidFill>
          <a:srgbClr val="FFFFFF"/>
        </a:solidFill>
        <a:latin typeface="+mn-lt"/>
        <a:ea typeface="+mn-ea"/>
        <a:cs typeface="+mn-cs"/>
        <a:sym typeface="Helvetica"/>
      </a:defRPr>
    </a:lvl6pPr>
    <a:lvl7pPr defTabSz="292100">
      <a:defRPr sz="1400">
        <a:solidFill>
          <a:srgbClr val="FFFFFF"/>
        </a:solidFill>
        <a:latin typeface="+mn-lt"/>
        <a:ea typeface="+mn-ea"/>
        <a:cs typeface="+mn-cs"/>
        <a:sym typeface="Helvetica"/>
      </a:defRPr>
    </a:lvl7pPr>
    <a:lvl8pPr defTabSz="292100">
      <a:defRPr sz="1400">
        <a:solidFill>
          <a:srgbClr val="FFFFFF"/>
        </a:solidFill>
        <a:latin typeface="+mn-lt"/>
        <a:ea typeface="+mn-ea"/>
        <a:cs typeface="+mn-cs"/>
        <a:sym typeface="Helvetica"/>
      </a:defRPr>
    </a:lvl8pPr>
    <a:lvl9pPr defTabSz="292100">
      <a:defRPr sz="1400">
        <a:solidFill>
          <a:srgbClr val="FFFFFF"/>
        </a:solidFill>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1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3C2611-4C71-4FC5-86AE-919BDF0F9419}">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8"/>
          </a:solidFill>
        </a:fill>
      </a:tcStyle>
    </a:wholeTbl>
    <a:band2H>
      <a:tcTxStyle/>
      <a:tcStyle>
        <a:tcBdr/>
        <a:fill>
          <a:solidFill>
            <a:srgbClr val="E6EA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Row>
  </a:tblStyle>
  <a:tblStyle styleId="{C7B018BB-80A7-4F77-B60F-C8B233D01FF8}" styleName="">
    <a:tblBg/>
    <a:wholeTbl>
      <a:tcTxStyle b="on" i="on">
        <a:fontRef idx="minor">
          <a:srgbClr val="FFFFFF"/>
        </a:fontRef>
        <a:srgbClr val="FFFFFF"/>
      </a:tcTxStyle>
      <a:tcStyle>
        <a:tcBdr>
          <a:left>
            <a:ln w="12700" cap="flat">
              <a:solidFill>
                <a:srgbClr val="02519A"/>
              </a:solidFill>
              <a:prstDash val="solid"/>
              <a:bevel/>
            </a:ln>
          </a:left>
          <a:right>
            <a:ln w="12700" cap="flat">
              <a:solidFill>
                <a:srgbClr val="02519A"/>
              </a:solidFill>
              <a:prstDash val="solid"/>
              <a:bevel/>
            </a:ln>
          </a:right>
          <a:top>
            <a:ln w="12700" cap="flat">
              <a:solidFill>
                <a:srgbClr val="02519A"/>
              </a:solidFill>
              <a:prstDash val="solid"/>
              <a:bevel/>
            </a:ln>
          </a:top>
          <a:bottom>
            <a:ln w="12700" cap="flat">
              <a:solidFill>
                <a:srgbClr val="02519A"/>
              </a:solidFill>
              <a:prstDash val="solid"/>
              <a:bevel/>
            </a:ln>
          </a:bottom>
          <a:insideH>
            <a:ln w="12700" cap="flat">
              <a:solidFill>
                <a:srgbClr val="02519A"/>
              </a:solidFill>
              <a:prstDash val="solid"/>
              <a:bevel/>
            </a:ln>
          </a:insideH>
          <a:insideV>
            <a:ln w="12700" cap="flat">
              <a:solidFill>
                <a:srgbClr val="02519A"/>
              </a:solidFill>
              <a:prstDash val="solid"/>
              <a:bevel/>
            </a:ln>
          </a:insideV>
        </a:tcBdr>
        <a:fill>
          <a:solidFill>
            <a:srgbClr val="CAD2E8"/>
          </a:solidFill>
        </a:fill>
      </a:tcStyle>
    </a:wholeTbl>
    <a:band2H>
      <a:tcTxStyle/>
      <a:tcStyle>
        <a:tcBdr/>
        <a:fill>
          <a:solidFill>
            <a:srgbClr val="E6EAF4"/>
          </a:solidFill>
        </a:fill>
      </a:tcStyle>
    </a:band2H>
    <a:firstCol>
      <a:tcTxStyle b="on" i="on">
        <a:fontRef idx="minor">
          <a:srgbClr val="02519A"/>
        </a:fontRef>
        <a:srgbClr val="02519A"/>
      </a:tcTxStyle>
      <a:tcStyle>
        <a:tcBdr>
          <a:left>
            <a:ln w="12700" cap="flat">
              <a:solidFill>
                <a:srgbClr val="02519A"/>
              </a:solidFill>
              <a:prstDash val="solid"/>
              <a:bevel/>
            </a:ln>
          </a:left>
          <a:right>
            <a:ln w="12700" cap="flat">
              <a:solidFill>
                <a:srgbClr val="02519A"/>
              </a:solidFill>
              <a:prstDash val="solid"/>
              <a:bevel/>
            </a:ln>
          </a:right>
          <a:top>
            <a:ln w="12700" cap="flat">
              <a:solidFill>
                <a:srgbClr val="02519A"/>
              </a:solidFill>
              <a:prstDash val="solid"/>
              <a:bevel/>
            </a:ln>
          </a:top>
          <a:bottom>
            <a:ln w="12700" cap="flat">
              <a:solidFill>
                <a:srgbClr val="02519A"/>
              </a:solidFill>
              <a:prstDash val="solid"/>
              <a:bevel/>
            </a:ln>
          </a:bottom>
          <a:insideH>
            <a:ln w="12700" cap="flat">
              <a:solidFill>
                <a:srgbClr val="02519A"/>
              </a:solidFill>
              <a:prstDash val="solid"/>
              <a:bevel/>
            </a:ln>
          </a:insideH>
          <a:insideV>
            <a:ln w="12700" cap="flat">
              <a:solidFill>
                <a:srgbClr val="02519A"/>
              </a:solidFill>
              <a:prstDash val="solid"/>
              <a:bevel/>
            </a:ln>
          </a:insideV>
        </a:tcBdr>
        <a:fill>
          <a:solidFill>
            <a:srgbClr val="0365C0"/>
          </a:solidFill>
        </a:fill>
      </a:tcStyle>
    </a:firstCol>
    <a:lastRow>
      <a:tcTxStyle b="on" i="on">
        <a:fontRef idx="minor">
          <a:srgbClr val="02519A"/>
        </a:fontRef>
        <a:srgbClr val="02519A"/>
      </a:tcTxStyle>
      <a:tcStyle>
        <a:tcBdr>
          <a:left>
            <a:ln w="12700" cap="flat">
              <a:solidFill>
                <a:srgbClr val="02519A"/>
              </a:solidFill>
              <a:prstDash val="solid"/>
              <a:bevel/>
            </a:ln>
          </a:left>
          <a:right>
            <a:ln w="12700" cap="flat">
              <a:solidFill>
                <a:srgbClr val="02519A"/>
              </a:solidFill>
              <a:prstDash val="solid"/>
              <a:bevel/>
            </a:ln>
          </a:right>
          <a:top>
            <a:ln w="38100" cap="flat">
              <a:solidFill>
                <a:srgbClr val="02519A"/>
              </a:solidFill>
              <a:prstDash val="solid"/>
              <a:bevel/>
            </a:ln>
          </a:top>
          <a:bottom>
            <a:ln w="12700" cap="flat">
              <a:solidFill>
                <a:srgbClr val="02519A"/>
              </a:solidFill>
              <a:prstDash val="solid"/>
              <a:bevel/>
            </a:ln>
          </a:bottom>
          <a:insideH>
            <a:ln w="12700" cap="flat">
              <a:solidFill>
                <a:srgbClr val="02519A"/>
              </a:solidFill>
              <a:prstDash val="solid"/>
              <a:bevel/>
            </a:ln>
          </a:insideH>
          <a:insideV>
            <a:ln w="12700" cap="flat">
              <a:solidFill>
                <a:srgbClr val="02519A"/>
              </a:solidFill>
              <a:prstDash val="solid"/>
              <a:bevel/>
            </a:ln>
          </a:insideV>
        </a:tcBdr>
        <a:fill>
          <a:solidFill>
            <a:srgbClr val="0365C0"/>
          </a:solidFill>
        </a:fill>
      </a:tcStyle>
    </a:lastRow>
    <a:firstRow>
      <a:tcTxStyle b="on" i="on">
        <a:fontRef idx="minor">
          <a:srgbClr val="02519A"/>
        </a:fontRef>
        <a:srgbClr val="02519A"/>
      </a:tcTxStyle>
      <a:tcStyle>
        <a:tcBdr>
          <a:left>
            <a:ln w="12700" cap="flat">
              <a:solidFill>
                <a:srgbClr val="02519A"/>
              </a:solidFill>
              <a:prstDash val="solid"/>
              <a:bevel/>
            </a:ln>
          </a:left>
          <a:right>
            <a:ln w="12700" cap="flat">
              <a:solidFill>
                <a:srgbClr val="02519A"/>
              </a:solidFill>
              <a:prstDash val="solid"/>
              <a:bevel/>
            </a:ln>
          </a:right>
          <a:top>
            <a:ln w="12700" cap="flat">
              <a:solidFill>
                <a:srgbClr val="02519A"/>
              </a:solidFill>
              <a:prstDash val="solid"/>
              <a:bevel/>
            </a:ln>
          </a:top>
          <a:bottom>
            <a:ln w="38100" cap="flat">
              <a:solidFill>
                <a:srgbClr val="02519A"/>
              </a:solidFill>
              <a:prstDash val="solid"/>
              <a:bevel/>
            </a:ln>
          </a:bottom>
          <a:insideH>
            <a:ln w="12700" cap="flat">
              <a:solidFill>
                <a:srgbClr val="02519A"/>
              </a:solidFill>
              <a:prstDash val="solid"/>
              <a:bevel/>
            </a:ln>
          </a:insideH>
          <a:insideV>
            <a:ln w="12700" cap="flat">
              <a:solidFill>
                <a:srgbClr val="02519A"/>
              </a:solidFill>
              <a:prstDash val="solid"/>
              <a:bevel/>
            </a:ln>
          </a:insideV>
        </a:tcBdr>
        <a:fill>
          <a:solidFill>
            <a:srgbClr val="0365C0"/>
          </a:solidFill>
        </a:fill>
      </a:tcStyle>
    </a:firstRow>
  </a:tblStyle>
  <a:tblStyle styleId="{EEE7283C-3CF3-47DC-8721-378D4A62B228}" styleName="">
    <a:tblBg/>
    <a:wholeTbl>
      <a:tcTxStyle b="on" i="on">
        <a:fontRef idx="minor">
          <a:srgbClr val="FFFFFF"/>
        </a:fontRef>
        <a:srgbClr val="FFFFFF"/>
      </a:tcTxStyle>
      <a:tcStyle>
        <a:tcBdr>
          <a:left>
            <a:ln w="12700" cap="flat">
              <a:solidFill>
                <a:srgbClr val="02519A"/>
              </a:solidFill>
              <a:prstDash val="solid"/>
              <a:bevel/>
            </a:ln>
          </a:left>
          <a:right>
            <a:ln w="12700" cap="flat">
              <a:solidFill>
                <a:srgbClr val="02519A"/>
              </a:solidFill>
              <a:prstDash val="solid"/>
              <a:bevel/>
            </a:ln>
          </a:right>
          <a:top>
            <a:ln w="12700" cap="flat">
              <a:solidFill>
                <a:srgbClr val="02519A"/>
              </a:solidFill>
              <a:prstDash val="solid"/>
              <a:bevel/>
            </a:ln>
          </a:top>
          <a:bottom>
            <a:ln w="12700" cap="flat">
              <a:solidFill>
                <a:srgbClr val="02519A"/>
              </a:solidFill>
              <a:prstDash val="solid"/>
              <a:bevel/>
            </a:ln>
          </a:bottom>
          <a:insideH>
            <a:ln w="12700" cap="flat">
              <a:solidFill>
                <a:srgbClr val="02519A"/>
              </a:solidFill>
              <a:prstDash val="solid"/>
              <a:bevel/>
            </a:ln>
          </a:insideH>
          <a:insideV>
            <a:ln w="12700" cap="flat">
              <a:solidFill>
                <a:srgbClr val="02519A"/>
              </a:solidFill>
              <a:prstDash val="solid"/>
              <a:bevel/>
            </a:ln>
          </a:insideV>
        </a:tcBdr>
        <a:fill>
          <a:solidFill>
            <a:srgbClr val="F2E7CB"/>
          </a:solidFill>
        </a:fill>
      </a:tcStyle>
    </a:wholeTbl>
    <a:band2H>
      <a:tcTxStyle/>
      <a:tcStyle>
        <a:tcBdr/>
        <a:fill>
          <a:solidFill>
            <a:srgbClr val="F8F4E7"/>
          </a:solidFill>
        </a:fill>
      </a:tcStyle>
    </a:band2H>
    <a:firstCol>
      <a:tcTxStyle b="on" i="on">
        <a:fontRef idx="minor">
          <a:srgbClr val="02519A"/>
        </a:fontRef>
        <a:srgbClr val="02519A"/>
      </a:tcTxStyle>
      <a:tcStyle>
        <a:tcBdr>
          <a:left>
            <a:ln w="12700" cap="flat">
              <a:solidFill>
                <a:srgbClr val="02519A"/>
              </a:solidFill>
              <a:prstDash val="solid"/>
              <a:bevel/>
            </a:ln>
          </a:left>
          <a:right>
            <a:ln w="12700" cap="flat">
              <a:solidFill>
                <a:srgbClr val="02519A"/>
              </a:solidFill>
              <a:prstDash val="solid"/>
              <a:bevel/>
            </a:ln>
          </a:right>
          <a:top>
            <a:ln w="12700" cap="flat">
              <a:solidFill>
                <a:srgbClr val="02519A"/>
              </a:solidFill>
              <a:prstDash val="solid"/>
              <a:bevel/>
            </a:ln>
          </a:top>
          <a:bottom>
            <a:ln w="12700" cap="flat">
              <a:solidFill>
                <a:srgbClr val="02519A"/>
              </a:solidFill>
              <a:prstDash val="solid"/>
              <a:bevel/>
            </a:ln>
          </a:bottom>
          <a:insideH>
            <a:ln w="12700" cap="flat">
              <a:solidFill>
                <a:srgbClr val="02519A"/>
              </a:solidFill>
              <a:prstDash val="solid"/>
              <a:bevel/>
            </a:ln>
          </a:insideH>
          <a:insideV>
            <a:ln w="12700" cap="flat">
              <a:solidFill>
                <a:srgbClr val="02519A"/>
              </a:solidFill>
              <a:prstDash val="solid"/>
              <a:bevel/>
            </a:ln>
          </a:insideV>
        </a:tcBdr>
        <a:fill>
          <a:solidFill>
            <a:srgbClr val="DCBD23"/>
          </a:solidFill>
        </a:fill>
      </a:tcStyle>
    </a:firstCol>
    <a:lastRow>
      <a:tcTxStyle b="on" i="on">
        <a:fontRef idx="minor">
          <a:srgbClr val="02519A"/>
        </a:fontRef>
        <a:srgbClr val="02519A"/>
      </a:tcTxStyle>
      <a:tcStyle>
        <a:tcBdr>
          <a:left>
            <a:ln w="12700" cap="flat">
              <a:solidFill>
                <a:srgbClr val="02519A"/>
              </a:solidFill>
              <a:prstDash val="solid"/>
              <a:bevel/>
            </a:ln>
          </a:left>
          <a:right>
            <a:ln w="12700" cap="flat">
              <a:solidFill>
                <a:srgbClr val="02519A"/>
              </a:solidFill>
              <a:prstDash val="solid"/>
              <a:bevel/>
            </a:ln>
          </a:right>
          <a:top>
            <a:ln w="38100" cap="flat">
              <a:solidFill>
                <a:srgbClr val="02519A"/>
              </a:solidFill>
              <a:prstDash val="solid"/>
              <a:bevel/>
            </a:ln>
          </a:top>
          <a:bottom>
            <a:ln w="12700" cap="flat">
              <a:solidFill>
                <a:srgbClr val="02519A"/>
              </a:solidFill>
              <a:prstDash val="solid"/>
              <a:bevel/>
            </a:ln>
          </a:bottom>
          <a:insideH>
            <a:ln w="12700" cap="flat">
              <a:solidFill>
                <a:srgbClr val="02519A"/>
              </a:solidFill>
              <a:prstDash val="solid"/>
              <a:bevel/>
            </a:ln>
          </a:insideH>
          <a:insideV>
            <a:ln w="12700" cap="flat">
              <a:solidFill>
                <a:srgbClr val="02519A"/>
              </a:solidFill>
              <a:prstDash val="solid"/>
              <a:bevel/>
            </a:ln>
          </a:insideV>
        </a:tcBdr>
        <a:fill>
          <a:solidFill>
            <a:srgbClr val="DCBD23"/>
          </a:solidFill>
        </a:fill>
      </a:tcStyle>
    </a:lastRow>
    <a:firstRow>
      <a:tcTxStyle b="on" i="on">
        <a:fontRef idx="minor">
          <a:srgbClr val="02519A"/>
        </a:fontRef>
        <a:srgbClr val="02519A"/>
      </a:tcTxStyle>
      <a:tcStyle>
        <a:tcBdr>
          <a:left>
            <a:ln w="12700" cap="flat">
              <a:solidFill>
                <a:srgbClr val="02519A"/>
              </a:solidFill>
              <a:prstDash val="solid"/>
              <a:bevel/>
            </a:ln>
          </a:left>
          <a:right>
            <a:ln w="12700" cap="flat">
              <a:solidFill>
                <a:srgbClr val="02519A"/>
              </a:solidFill>
              <a:prstDash val="solid"/>
              <a:bevel/>
            </a:ln>
          </a:right>
          <a:top>
            <a:ln w="12700" cap="flat">
              <a:solidFill>
                <a:srgbClr val="02519A"/>
              </a:solidFill>
              <a:prstDash val="solid"/>
              <a:bevel/>
            </a:ln>
          </a:top>
          <a:bottom>
            <a:ln w="38100" cap="flat">
              <a:solidFill>
                <a:srgbClr val="02519A"/>
              </a:solidFill>
              <a:prstDash val="solid"/>
              <a:bevel/>
            </a:ln>
          </a:bottom>
          <a:insideH>
            <a:ln w="12700" cap="flat">
              <a:solidFill>
                <a:srgbClr val="02519A"/>
              </a:solidFill>
              <a:prstDash val="solid"/>
              <a:bevel/>
            </a:ln>
          </a:insideH>
          <a:insideV>
            <a:ln w="12700" cap="flat">
              <a:solidFill>
                <a:srgbClr val="02519A"/>
              </a:solidFill>
              <a:prstDash val="solid"/>
              <a:bevel/>
            </a:ln>
          </a:insideV>
        </a:tcBdr>
        <a:fill>
          <a:solidFill>
            <a:srgbClr val="DCBD23"/>
          </a:solidFill>
        </a:fill>
      </a:tcStyle>
    </a:firstRow>
  </a:tblStyle>
  <a:tblStyle styleId="{CF821DB8-F4EB-4A41-A1BA-3FCAFE7338EE}" styleName="">
    <a:tblBg/>
    <a:wholeTbl>
      <a:tcTxStyle b="on" i="on">
        <a:fontRef idx="minor">
          <a:srgbClr val="FFFFFF"/>
        </a:fontRef>
        <a:srgbClr val="FFFFFF"/>
      </a:tcTxStyle>
      <a:tcStyle>
        <a:tcBdr>
          <a:left>
            <a:ln w="12700" cap="flat">
              <a:solidFill>
                <a:srgbClr val="02519A"/>
              </a:solidFill>
              <a:prstDash val="solid"/>
              <a:bevel/>
            </a:ln>
          </a:left>
          <a:right>
            <a:ln w="12700" cap="flat">
              <a:solidFill>
                <a:srgbClr val="02519A"/>
              </a:solidFill>
              <a:prstDash val="solid"/>
              <a:bevel/>
            </a:ln>
          </a:right>
          <a:top>
            <a:ln w="12700" cap="flat">
              <a:solidFill>
                <a:srgbClr val="02519A"/>
              </a:solidFill>
              <a:prstDash val="solid"/>
              <a:bevel/>
            </a:ln>
          </a:top>
          <a:bottom>
            <a:ln w="12700" cap="flat">
              <a:solidFill>
                <a:srgbClr val="02519A"/>
              </a:solidFill>
              <a:prstDash val="solid"/>
              <a:bevel/>
            </a:ln>
          </a:bottom>
          <a:insideH>
            <a:ln w="12700" cap="flat">
              <a:solidFill>
                <a:srgbClr val="02519A"/>
              </a:solidFill>
              <a:prstDash val="solid"/>
              <a:bevel/>
            </a:ln>
          </a:insideH>
          <a:insideV>
            <a:ln w="12700" cap="flat">
              <a:solidFill>
                <a:srgbClr val="02519A"/>
              </a:solidFill>
              <a:prstDash val="solid"/>
              <a:bevel/>
            </a:ln>
          </a:insideV>
        </a:tcBdr>
        <a:fill>
          <a:solidFill>
            <a:srgbClr val="D5CDDE"/>
          </a:solidFill>
        </a:fill>
      </a:tcStyle>
    </a:wholeTbl>
    <a:band2H>
      <a:tcTxStyle/>
      <a:tcStyle>
        <a:tcBdr/>
        <a:fill>
          <a:solidFill>
            <a:srgbClr val="EBE8EF"/>
          </a:solidFill>
        </a:fill>
      </a:tcStyle>
    </a:band2H>
    <a:firstCol>
      <a:tcTxStyle b="on" i="on">
        <a:fontRef idx="minor">
          <a:srgbClr val="02519A"/>
        </a:fontRef>
        <a:srgbClr val="02519A"/>
      </a:tcTxStyle>
      <a:tcStyle>
        <a:tcBdr>
          <a:left>
            <a:ln w="12700" cap="flat">
              <a:solidFill>
                <a:srgbClr val="02519A"/>
              </a:solidFill>
              <a:prstDash val="solid"/>
              <a:bevel/>
            </a:ln>
          </a:left>
          <a:right>
            <a:ln w="12700" cap="flat">
              <a:solidFill>
                <a:srgbClr val="02519A"/>
              </a:solidFill>
              <a:prstDash val="solid"/>
              <a:bevel/>
            </a:ln>
          </a:right>
          <a:top>
            <a:ln w="12700" cap="flat">
              <a:solidFill>
                <a:srgbClr val="02519A"/>
              </a:solidFill>
              <a:prstDash val="solid"/>
              <a:bevel/>
            </a:ln>
          </a:top>
          <a:bottom>
            <a:ln w="12700" cap="flat">
              <a:solidFill>
                <a:srgbClr val="02519A"/>
              </a:solidFill>
              <a:prstDash val="solid"/>
              <a:bevel/>
            </a:ln>
          </a:bottom>
          <a:insideH>
            <a:ln w="12700" cap="flat">
              <a:solidFill>
                <a:srgbClr val="02519A"/>
              </a:solidFill>
              <a:prstDash val="solid"/>
              <a:bevel/>
            </a:ln>
          </a:insideH>
          <a:insideV>
            <a:ln w="12700" cap="flat">
              <a:solidFill>
                <a:srgbClr val="02519A"/>
              </a:solidFill>
              <a:prstDash val="solid"/>
              <a:bevel/>
            </a:ln>
          </a:insideV>
        </a:tcBdr>
        <a:fill>
          <a:solidFill>
            <a:srgbClr val="773F9B"/>
          </a:solidFill>
        </a:fill>
      </a:tcStyle>
    </a:firstCol>
    <a:lastRow>
      <a:tcTxStyle b="on" i="on">
        <a:fontRef idx="minor">
          <a:srgbClr val="02519A"/>
        </a:fontRef>
        <a:srgbClr val="02519A"/>
      </a:tcTxStyle>
      <a:tcStyle>
        <a:tcBdr>
          <a:left>
            <a:ln w="12700" cap="flat">
              <a:solidFill>
                <a:srgbClr val="02519A"/>
              </a:solidFill>
              <a:prstDash val="solid"/>
              <a:bevel/>
            </a:ln>
          </a:left>
          <a:right>
            <a:ln w="12700" cap="flat">
              <a:solidFill>
                <a:srgbClr val="02519A"/>
              </a:solidFill>
              <a:prstDash val="solid"/>
              <a:bevel/>
            </a:ln>
          </a:right>
          <a:top>
            <a:ln w="38100" cap="flat">
              <a:solidFill>
                <a:srgbClr val="02519A"/>
              </a:solidFill>
              <a:prstDash val="solid"/>
              <a:bevel/>
            </a:ln>
          </a:top>
          <a:bottom>
            <a:ln w="12700" cap="flat">
              <a:solidFill>
                <a:srgbClr val="02519A"/>
              </a:solidFill>
              <a:prstDash val="solid"/>
              <a:bevel/>
            </a:ln>
          </a:bottom>
          <a:insideH>
            <a:ln w="12700" cap="flat">
              <a:solidFill>
                <a:srgbClr val="02519A"/>
              </a:solidFill>
              <a:prstDash val="solid"/>
              <a:bevel/>
            </a:ln>
          </a:insideH>
          <a:insideV>
            <a:ln w="12700" cap="flat">
              <a:solidFill>
                <a:srgbClr val="02519A"/>
              </a:solidFill>
              <a:prstDash val="solid"/>
              <a:bevel/>
            </a:ln>
          </a:insideV>
        </a:tcBdr>
        <a:fill>
          <a:solidFill>
            <a:srgbClr val="773F9B"/>
          </a:solidFill>
        </a:fill>
      </a:tcStyle>
    </a:lastRow>
    <a:firstRow>
      <a:tcTxStyle b="on" i="on">
        <a:fontRef idx="minor">
          <a:srgbClr val="02519A"/>
        </a:fontRef>
        <a:srgbClr val="02519A"/>
      </a:tcTxStyle>
      <a:tcStyle>
        <a:tcBdr>
          <a:left>
            <a:ln w="12700" cap="flat">
              <a:solidFill>
                <a:srgbClr val="02519A"/>
              </a:solidFill>
              <a:prstDash val="solid"/>
              <a:bevel/>
            </a:ln>
          </a:left>
          <a:right>
            <a:ln w="12700" cap="flat">
              <a:solidFill>
                <a:srgbClr val="02519A"/>
              </a:solidFill>
              <a:prstDash val="solid"/>
              <a:bevel/>
            </a:ln>
          </a:right>
          <a:top>
            <a:ln w="12700" cap="flat">
              <a:solidFill>
                <a:srgbClr val="02519A"/>
              </a:solidFill>
              <a:prstDash val="solid"/>
              <a:bevel/>
            </a:ln>
          </a:top>
          <a:bottom>
            <a:ln w="38100" cap="flat">
              <a:solidFill>
                <a:srgbClr val="02519A"/>
              </a:solidFill>
              <a:prstDash val="solid"/>
              <a:bevel/>
            </a:ln>
          </a:bottom>
          <a:insideH>
            <a:ln w="12700" cap="flat">
              <a:solidFill>
                <a:srgbClr val="02519A"/>
              </a:solidFill>
              <a:prstDash val="solid"/>
              <a:bevel/>
            </a:ln>
          </a:insideH>
          <a:insideV>
            <a:ln w="12700" cap="flat">
              <a:solidFill>
                <a:srgbClr val="02519A"/>
              </a:solidFill>
              <a:prstDash val="solid"/>
              <a:bevel/>
            </a:ln>
          </a:insideV>
        </a:tcBdr>
        <a:fill>
          <a:solidFill>
            <a:srgbClr val="773F9B"/>
          </a:solidFill>
        </a:fill>
      </a:tcStyle>
    </a:firstRow>
  </a:tblStyle>
  <a:tblStyle styleId="{33BA23B1-9221-436E-865A-0063620EA4FD}" styleName="">
    <a:tblBg/>
    <a:wholeTb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02519A"/>
          </a:solidFill>
        </a:fill>
      </a:tcStyle>
    </a:band2H>
    <a:firstCol>
      <a:tcTxStyle b="on" i="on">
        <a:fontRef idx="minor">
          <a:srgbClr val="02519A"/>
        </a:fontRef>
        <a:srgbClr val="02519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Ref idx="min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bevel/>
            </a:ln>
          </a:top>
          <a:bottom>
            <a:ln w="25400" cap="flat">
              <a:solidFill>
                <a:srgbClr val="FFFFFF"/>
              </a:solidFill>
              <a:prstDash val="solid"/>
              <a:bevel/>
            </a:ln>
          </a:bottom>
          <a:insideH>
            <a:ln w="12700" cap="flat">
              <a:noFill/>
              <a:miter lim="400000"/>
            </a:ln>
          </a:insideH>
          <a:insideV>
            <a:ln w="12700" cap="flat">
              <a:noFill/>
              <a:miter lim="400000"/>
            </a:ln>
          </a:insideV>
        </a:tcBdr>
        <a:fill>
          <a:solidFill>
            <a:srgbClr val="02519A"/>
          </a:solidFill>
        </a:fill>
      </a:tcStyle>
    </a:lastRow>
    <a:firstRow>
      <a:tcTxStyle b="on" i="on">
        <a:fontRef idx="minor">
          <a:srgbClr val="02519A"/>
        </a:fontRef>
        <a:srgbClr val="02519A"/>
      </a:tcTxStyle>
      <a:tcStyle>
        <a:tcBdr>
          <a:left>
            <a:ln w="12700" cap="flat">
              <a:noFill/>
              <a:miter lim="400000"/>
            </a:ln>
          </a:left>
          <a:right>
            <a:ln w="12700" cap="flat">
              <a:noFill/>
              <a:miter lim="400000"/>
            </a:ln>
          </a:right>
          <a:top>
            <a:ln w="25400" cap="flat">
              <a:solidFill>
                <a:srgbClr val="FFFFFF"/>
              </a:solidFill>
              <a:prstDash val="solid"/>
              <a:bevel/>
            </a:ln>
          </a:top>
          <a:bottom>
            <a:ln w="25400" cap="flat">
              <a:solidFill>
                <a:srgbClr val="FFFFFF"/>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2708684C-4D16-4618-839F-0558EEFCDFE6}" styleName="">
    <a:tblBg/>
    <a:wholeTbl>
      <a:tcTxStyle b="on" i="on">
        <a:fontRef idx="minor">
          <a:srgbClr val="FFFFFF"/>
        </a:fontRef>
        <a:srgbClr val="FFFFFF"/>
      </a:tcTxStyle>
      <a:tcStyle>
        <a:tcBdr>
          <a:left>
            <a:ln w="12700" cap="flat">
              <a:solidFill>
                <a:srgbClr val="02519A"/>
              </a:solidFill>
              <a:prstDash val="solid"/>
              <a:bevel/>
            </a:ln>
          </a:left>
          <a:right>
            <a:ln w="12700" cap="flat">
              <a:solidFill>
                <a:srgbClr val="02519A"/>
              </a:solidFill>
              <a:prstDash val="solid"/>
              <a:bevel/>
            </a:ln>
          </a:right>
          <a:top>
            <a:ln w="12700" cap="flat">
              <a:solidFill>
                <a:srgbClr val="02519A"/>
              </a:solidFill>
              <a:prstDash val="solid"/>
              <a:bevel/>
            </a:ln>
          </a:top>
          <a:bottom>
            <a:ln w="12700" cap="flat">
              <a:solidFill>
                <a:srgbClr val="02519A"/>
              </a:solidFill>
              <a:prstDash val="solid"/>
              <a:bevel/>
            </a:ln>
          </a:bottom>
          <a:insideH>
            <a:ln w="12700" cap="flat">
              <a:solidFill>
                <a:srgbClr val="02519A"/>
              </a:solidFill>
              <a:prstDash val="solid"/>
              <a:bevel/>
            </a:ln>
          </a:insideH>
          <a:insideV>
            <a:ln w="12700" cap="flat">
              <a:solidFill>
                <a:srgbClr val="02519A"/>
              </a:solidFill>
              <a:prstDash val="solid"/>
              <a:bevel/>
            </a:ln>
          </a:insideV>
        </a:tcBdr>
        <a:fill>
          <a:solidFill>
            <a:srgbClr val="FFFFFF"/>
          </a:solidFill>
        </a:fill>
      </a:tcStyle>
    </a:wholeTbl>
    <a:band2H>
      <a:tcTxStyle/>
      <a:tcStyle>
        <a:tcBdr/>
        <a:fill>
          <a:solidFill>
            <a:srgbClr val="FFFFFF"/>
          </a:solidFill>
        </a:fill>
      </a:tcStyle>
    </a:band2H>
    <a:firstCol>
      <a:tcTxStyle b="on" i="on">
        <a:fontRef idx="minor">
          <a:srgbClr val="02519A"/>
        </a:fontRef>
        <a:srgbClr val="02519A"/>
      </a:tcTxStyle>
      <a:tcStyle>
        <a:tcBdr>
          <a:left>
            <a:ln w="12700" cap="flat">
              <a:solidFill>
                <a:srgbClr val="02519A"/>
              </a:solidFill>
              <a:prstDash val="solid"/>
              <a:bevel/>
            </a:ln>
          </a:left>
          <a:right>
            <a:ln w="12700" cap="flat">
              <a:solidFill>
                <a:srgbClr val="02519A"/>
              </a:solidFill>
              <a:prstDash val="solid"/>
              <a:bevel/>
            </a:ln>
          </a:right>
          <a:top>
            <a:ln w="12700" cap="flat">
              <a:solidFill>
                <a:srgbClr val="02519A"/>
              </a:solidFill>
              <a:prstDash val="solid"/>
              <a:bevel/>
            </a:ln>
          </a:top>
          <a:bottom>
            <a:ln w="12700" cap="flat">
              <a:solidFill>
                <a:srgbClr val="02519A"/>
              </a:solidFill>
              <a:prstDash val="solid"/>
              <a:bevel/>
            </a:ln>
          </a:bottom>
          <a:insideH>
            <a:ln w="12700" cap="flat">
              <a:solidFill>
                <a:srgbClr val="02519A"/>
              </a:solidFill>
              <a:prstDash val="solid"/>
              <a:bevel/>
            </a:ln>
          </a:insideH>
          <a:insideV>
            <a:ln w="12700" cap="flat">
              <a:solidFill>
                <a:srgbClr val="02519A"/>
              </a:solidFill>
              <a:prstDash val="solid"/>
              <a:bevel/>
            </a:ln>
          </a:insideV>
        </a:tcBdr>
        <a:fill>
          <a:solidFill>
            <a:srgbClr val="FFFFFF"/>
          </a:solidFill>
        </a:fill>
      </a:tcStyle>
    </a:firstCol>
    <a:lastRow>
      <a:tcTxStyle b="on" i="on">
        <a:fontRef idx="minor">
          <a:srgbClr val="02519A"/>
        </a:fontRef>
        <a:srgbClr val="02519A"/>
      </a:tcTxStyle>
      <a:tcStyle>
        <a:tcBdr>
          <a:left>
            <a:ln w="12700" cap="flat">
              <a:solidFill>
                <a:srgbClr val="02519A"/>
              </a:solidFill>
              <a:prstDash val="solid"/>
              <a:bevel/>
            </a:ln>
          </a:left>
          <a:right>
            <a:ln w="12700" cap="flat">
              <a:solidFill>
                <a:srgbClr val="02519A"/>
              </a:solidFill>
              <a:prstDash val="solid"/>
              <a:bevel/>
            </a:ln>
          </a:right>
          <a:top>
            <a:ln w="38100" cap="flat">
              <a:solidFill>
                <a:srgbClr val="02519A"/>
              </a:solidFill>
              <a:prstDash val="solid"/>
              <a:bevel/>
            </a:ln>
          </a:top>
          <a:bottom>
            <a:ln w="12700" cap="flat">
              <a:solidFill>
                <a:srgbClr val="02519A"/>
              </a:solidFill>
              <a:prstDash val="solid"/>
              <a:bevel/>
            </a:ln>
          </a:bottom>
          <a:insideH>
            <a:ln w="12700" cap="flat">
              <a:solidFill>
                <a:srgbClr val="02519A"/>
              </a:solidFill>
              <a:prstDash val="solid"/>
              <a:bevel/>
            </a:ln>
          </a:insideH>
          <a:insideV>
            <a:ln w="12700" cap="flat">
              <a:solidFill>
                <a:srgbClr val="02519A"/>
              </a:solidFill>
              <a:prstDash val="solid"/>
              <a:bevel/>
            </a:ln>
          </a:insideV>
        </a:tcBdr>
        <a:fill>
          <a:solidFill>
            <a:srgbClr val="FFFFFF"/>
          </a:solidFill>
        </a:fill>
      </a:tcStyle>
    </a:lastRow>
    <a:firstRow>
      <a:tcTxStyle b="on" i="on">
        <a:fontRef idx="minor">
          <a:srgbClr val="02519A"/>
        </a:fontRef>
        <a:srgbClr val="02519A"/>
      </a:tcTxStyle>
      <a:tcStyle>
        <a:tcBdr>
          <a:left>
            <a:ln w="12700" cap="flat">
              <a:solidFill>
                <a:srgbClr val="02519A"/>
              </a:solidFill>
              <a:prstDash val="solid"/>
              <a:bevel/>
            </a:ln>
          </a:left>
          <a:right>
            <a:ln w="12700" cap="flat">
              <a:solidFill>
                <a:srgbClr val="02519A"/>
              </a:solidFill>
              <a:prstDash val="solid"/>
              <a:bevel/>
            </a:ln>
          </a:right>
          <a:top>
            <a:ln w="12700" cap="flat">
              <a:solidFill>
                <a:srgbClr val="02519A"/>
              </a:solidFill>
              <a:prstDash val="solid"/>
              <a:bevel/>
            </a:ln>
          </a:top>
          <a:bottom>
            <a:ln w="38100" cap="flat">
              <a:solidFill>
                <a:srgbClr val="02519A"/>
              </a:solidFill>
              <a:prstDash val="solid"/>
              <a:bevel/>
            </a:ln>
          </a:bottom>
          <a:insideH>
            <a:ln w="12700" cap="flat">
              <a:solidFill>
                <a:srgbClr val="02519A"/>
              </a:solidFill>
              <a:prstDash val="solid"/>
              <a:bevel/>
            </a:ln>
          </a:insideH>
          <a:insideV>
            <a:ln w="12700" cap="flat">
              <a:solidFill>
                <a:srgbClr val="02519A"/>
              </a:solidFill>
              <a:prstDash val="solid"/>
              <a:bevel/>
            </a:ln>
          </a:insideV>
        </a:tcBdr>
        <a:fill>
          <a:solidFill>
            <a:srgbClr val="FFFFFF"/>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89" autoAdjust="0"/>
    <p:restoredTop sz="94700" autoAdjust="0"/>
  </p:normalViewPr>
  <p:slideViewPr>
    <p:cSldViewPr snapToGrid="0">
      <p:cViewPr varScale="1">
        <p:scale>
          <a:sx n="124" d="100"/>
          <a:sy n="124" d="100"/>
        </p:scale>
        <p:origin x="216"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Shape 27"/>
          <p:cNvSpPr>
            <a:spLocks noGrp="1" noRot="1" noChangeAspect="1"/>
          </p:cNvSpPr>
          <p:nvPr>
            <p:ph type="sldImg"/>
          </p:nvPr>
        </p:nvSpPr>
        <p:spPr>
          <a:xfrm>
            <a:off x="141288" y="768350"/>
            <a:ext cx="6821487" cy="3836988"/>
          </a:xfrm>
          <a:prstGeom prst="rect">
            <a:avLst/>
          </a:prstGeom>
        </p:spPr>
        <p:txBody>
          <a:bodyPr lIns="99048" tIns="49524" rIns="99048" bIns="49524"/>
          <a:lstStyle/>
          <a:p>
            <a:pPr lvl="0"/>
            <a:endParaRPr/>
          </a:p>
        </p:txBody>
      </p:sp>
      <p:sp>
        <p:nvSpPr>
          <p:cNvPr id="28" name="Shape 28"/>
          <p:cNvSpPr>
            <a:spLocks noGrp="1"/>
          </p:cNvSpPr>
          <p:nvPr>
            <p:ph type="body" sz="quarter" idx="1"/>
          </p:nvPr>
        </p:nvSpPr>
        <p:spPr>
          <a:xfrm>
            <a:off x="947210" y="4861441"/>
            <a:ext cx="5209646" cy="4605576"/>
          </a:xfrm>
          <a:prstGeom prst="rect">
            <a:avLst/>
          </a:prstGeom>
        </p:spPr>
        <p:txBody>
          <a:bodyPr lIns="99048" tIns="49524" rIns="99048" bIns="49524"/>
          <a:lstStyle/>
          <a:p>
            <a:pPr lvl="0"/>
            <a:endParaRPr/>
          </a:p>
        </p:txBody>
      </p:sp>
    </p:spTree>
    <p:extLst>
      <p:ext uri="{BB962C8B-B14F-4D97-AF65-F5344CB8AC3E}">
        <p14:creationId xmlns:p14="http://schemas.microsoft.com/office/powerpoint/2010/main" val="3395060933"/>
      </p:ext>
    </p:extLst>
  </p:cSld>
  <p:clrMap bg1="lt1" tx1="dk1" bg2="lt2" tx2="dk2" accent1="accent1" accent2="accent2" accent3="accent3" accent4="accent4" accent5="accent5" accent6="accent6" hlink="hlink" folHlink="folHlink"/>
  <p:notesStyle>
    <a:lvl1pPr defTabSz="228600">
      <a:lnSpc>
        <a:spcPct val="125000"/>
      </a:lnSpc>
      <a:defRPr sz="1200">
        <a:latin typeface="+mj-lt"/>
        <a:ea typeface="+mj-ea"/>
        <a:cs typeface="+mj-cs"/>
        <a:sym typeface="Avenir Roman"/>
      </a:defRPr>
    </a:lvl1pPr>
    <a:lvl2pPr indent="114300" defTabSz="228600">
      <a:lnSpc>
        <a:spcPct val="125000"/>
      </a:lnSpc>
      <a:defRPr sz="1200">
        <a:latin typeface="+mj-lt"/>
        <a:ea typeface="+mj-ea"/>
        <a:cs typeface="+mj-cs"/>
        <a:sym typeface="Avenir Roman"/>
      </a:defRPr>
    </a:lvl2pPr>
    <a:lvl3pPr indent="228600" defTabSz="228600">
      <a:lnSpc>
        <a:spcPct val="125000"/>
      </a:lnSpc>
      <a:defRPr sz="1200">
        <a:latin typeface="+mj-lt"/>
        <a:ea typeface="+mj-ea"/>
        <a:cs typeface="+mj-cs"/>
        <a:sym typeface="Avenir Roman"/>
      </a:defRPr>
    </a:lvl3pPr>
    <a:lvl4pPr indent="342900" defTabSz="228600">
      <a:lnSpc>
        <a:spcPct val="125000"/>
      </a:lnSpc>
      <a:defRPr sz="1200">
        <a:latin typeface="+mj-lt"/>
        <a:ea typeface="+mj-ea"/>
        <a:cs typeface="+mj-cs"/>
        <a:sym typeface="Avenir Roman"/>
      </a:defRPr>
    </a:lvl4pPr>
    <a:lvl5pPr indent="457200" defTabSz="228600">
      <a:lnSpc>
        <a:spcPct val="125000"/>
      </a:lnSpc>
      <a:defRPr sz="1200">
        <a:latin typeface="+mj-lt"/>
        <a:ea typeface="+mj-ea"/>
        <a:cs typeface="+mj-cs"/>
        <a:sym typeface="Avenir Roman"/>
      </a:defRPr>
    </a:lvl5pPr>
    <a:lvl6pPr indent="571500" defTabSz="228600">
      <a:lnSpc>
        <a:spcPct val="125000"/>
      </a:lnSpc>
      <a:defRPr sz="1200">
        <a:latin typeface="+mj-lt"/>
        <a:ea typeface="+mj-ea"/>
        <a:cs typeface="+mj-cs"/>
        <a:sym typeface="Avenir Roman"/>
      </a:defRPr>
    </a:lvl6pPr>
    <a:lvl7pPr indent="685800" defTabSz="228600">
      <a:lnSpc>
        <a:spcPct val="125000"/>
      </a:lnSpc>
      <a:defRPr sz="1200">
        <a:latin typeface="+mj-lt"/>
        <a:ea typeface="+mj-ea"/>
        <a:cs typeface="+mj-cs"/>
        <a:sym typeface="Avenir Roman"/>
      </a:defRPr>
    </a:lvl7pPr>
    <a:lvl8pPr indent="800100" defTabSz="228600">
      <a:lnSpc>
        <a:spcPct val="125000"/>
      </a:lnSpc>
      <a:defRPr sz="1200">
        <a:latin typeface="+mj-lt"/>
        <a:ea typeface="+mj-ea"/>
        <a:cs typeface="+mj-cs"/>
        <a:sym typeface="Avenir Roman"/>
      </a:defRPr>
    </a:lvl8pPr>
    <a:lvl9pPr indent="914400" defTabSz="228600">
      <a:lnSpc>
        <a:spcPct val="125000"/>
      </a:lnSpc>
      <a:defRPr sz="12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59836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a:xfrm>
            <a:off x="1" y="10489008"/>
            <a:ext cx="3023558" cy="554070"/>
          </a:xfrm>
          <a:prstGeom prst="rect">
            <a:avLst/>
          </a:prstGeom>
        </p:spPr>
        <p:txBody>
          <a:bodyPr lIns="99048" tIns="49524" rIns="99048" bIns="49524"/>
          <a:lstStyle/>
          <a:p>
            <a:r>
              <a:rPr kumimoji="1" lang="en-US" altLang="ja-JP"/>
              <a:t>© 2019 iPS PORTAL, Inc.  All rights reserved</a:t>
            </a:r>
            <a:endParaRPr kumimoji="1" lang="ja-JP" altLang="en-US"/>
          </a:p>
        </p:txBody>
      </p:sp>
      <p:sp>
        <p:nvSpPr>
          <p:cNvPr id="5" name="スライド番号プレースホルダー 4"/>
          <p:cNvSpPr>
            <a:spLocks noGrp="1"/>
          </p:cNvSpPr>
          <p:nvPr>
            <p:ph type="sldNum" sz="quarter" idx="11"/>
          </p:nvPr>
        </p:nvSpPr>
        <p:spPr>
          <a:xfrm>
            <a:off x="3952268" y="10489008"/>
            <a:ext cx="3023558" cy="554070"/>
          </a:xfrm>
          <a:prstGeom prst="rect">
            <a:avLst/>
          </a:prstGeom>
        </p:spPr>
        <p:txBody>
          <a:bodyPr lIns="99048" tIns="49524" rIns="99048" bIns="49524"/>
          <a:lstStyle/>
          <a:p>
            <a:fld id="{E0A7A3DE-C7A9-4D32-ABA8-8D5935F4A054}" type="slidenum">
              <a:rPr kumimoji="1" lang="ja-JP" altLang="en-US" smtClean="0"/>
              <a:t>10</a:t>
            </a:fld>
            <a:endParaRPr kumimoji="1" lang="ja-JP" altLang="en-US"/>
          </a:p>
        </p:txBody>
      </p:sp>
    </p:spTree>
    <p:extLst>
      <p:ext uri="{BB962C8B-B14F-4D97-AF65-F5344CB8AC3E}">
        <p14:creationId xmlns:p14="http://schemas.microsoft.com/office/powerpoint/2010/main" val="3903688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66112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52704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80581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a:xfrm>
            <a:off x="3952268" y="10489008"/>
            <a:ext cx="3023558" cy="554070"/>
          </a:xfrm>
          <a:prstGeom prst="rect">
            <a:avLst/>
          </a:prstGeom>
        </p:spPr>
        <p:txBody>
          <a:bodyPr lIns="99048" tIns="49524" rIns="99048" bIns="49524"/>
          <a:lstStyle/>
          <a:p>
            <a:fld id="{4BDE570A-0EE5-4C6C-BC47-50EE493682E4}" type="slidenum">
              <a:rPr kumimoji="1" lang="ja-JP" altLang="en-US" smtClean="0"/>
              <a:t>14</a:t>
            </a:fld>
            <a:endParaRPr kumimoji="1" lang="ja-JP" altLang="en-US"/>
          </a:p>
        </p:txBody>
      </p:sp>
    </p:spTree>
    <p:extLst>
      <p:ext uri="{BB962C8B-B14F-4D97-AF65-F5344CB8AC3E}">
        <p14:creationId xmlns:p14="http://schemas.microsoft.com/office/powerpoint/2010/main" val="116483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58463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49341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14890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a:xfrm>
            <a:off x="1" y="10489008"/>
            <a:ext cx="3023558" cy="554070"/>
          </a:xfrm>
          <a:prstGeom prst="rect">
            <a:avLst/>
          </a:prstGeom>
        </p:spPr>
        <p:txBody>
          <a:bodyPr lIns="99048" tIns="49524" rIns="99048" bIns="49524"/>
          <a:lstStyle/>
          <a:p>
            <a:pPr algn="l" defTabSz="990478" rtl="0">
              <a:defRPr/>
            </a:pPr>
            <a:r>
              <a:rPr kumimoji="1" lang="en-US" altLang="ja-JP" sz="1300" kern="1200" dirty="0">
                <a:solidFill>
                  <a:prstClr val="black"/>
                </a:solidFill>
                <a:latin typeface="Calibri" panose="020F0502020204030204"/>
                <a:ea typeface="ＭＳ Ｐゴシック" panose="020B0600070205080204" pitchFamily="50" charset="-128"/>
              </a:rPr>
              <a:t>© 2019 iPS PORTAL, Inc.  All rights reserved</a:t>
            </a:r>
            <a:endParaRPr kumimoji="1" lang="ja-JP" altLang="en-US" sz="1300" kern="1200" dirty="0">
              <a:solidFill>
                <a:prstClr val="black"/>
              </a:solidFill>
              <a:latin typeface="Calibri" panose="020F0502020204030204"/>
              <a:ea typeface="ＭＳ Ｐゴシック" panose="020B0600070205080204" pitchFamily="50" charset="-128"/>
            </a:endParaRPr>
          </a:p>
        </p:txBody>
      </p:sp>
      <p:sp>
        <p:nvSpPr>
          <p:cNvPr id="5" name="スライド番号プレースホルダー 4"/>
          <p:cNvSpPr>
            <a:spLocks noGrp="1"/>
          </p:cNvSpPr>
          <p:nvPr>
            <p:ph type="sldNum" sz="quarter" idx="11"/>
          </p:nvPr>
        </p:nvSpPr>
        <p:spPr>
          <a:xfrm>
            <a:off x="3952268" y="10489008"/>
            <a:ext cx="3023558" cy="554070"/>
          </a:xfrm>
          <a:prstGeom prst="rect">
            <a:avLst/>
          </a:prstGeom>
        </p:spPr>
        <p:txBody>
          <a:bodyPr lIns="99048" tIns="49524" rIns="99048" bIns="49524"/>
          <a:lstStyle/>
          <a:p>
            <a:pPr algn="r" defTabSz="990478" rtl="0">
              <a:defRPr/>
            </a:pPr>
            <a:fld id="{E0A7A3DE-C7A9-4D32-ABA8-8D5935F4A054}" type="slidenum">
              <a:rPr kumimoji="1" lang="ja-JP" altLang="en-US" sz="1300" kern="1200">
                <a:solidFill>
                  <a:prstClr val="black"/>
                </a:solidFill>
                <a:latin typeface="Calibri" panose="020F0502020204030204"/>
                <a:ea typeface="ＭＳ Ｐゴシック" panose="020B0600070205080204" pitchFamily="50" charset="-128"/>
              </a:rPr>
              <a:pPr algn="r" defTabSz="990478" rtl="0">
                <a:defRPr/>
              </a:pPr>
              <a:t>5</a:t>
            </a:fld>
            <a:endParaRPr kumimoji="1" lang="ja-JP" altLang="en-US" sz="1300" kern="120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61972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06332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62275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a:xfrm>
            <a:off x="3952268" y="10489008"/>
            <a:ext cx="3023558" cy="554070"/>
          </a:xfrm>
          <a:prstGeom prst="rect">
            <a:avLst/>
          </a:prstGeom>
        </p:spPr>
        <p:txBody>
          <a:bodyPr lIns="99048" tIns="49524" rIns="99048" bIns="49524"/>
          <a:lstStyle/>
          <a:p>
            <a:fld id="{4BDE570A-0EE5-4C6C-BC47-50EE493682E4}" type="slidenum">
              <a:rPr kumimoji="1" lang="ja-JP" altLang="en-US" smtClean="0"/>
              <a:t>8</a:t>
            </a:fld>
            <a:endParaRPr kumimoji="1" lang="ja-JP" altLang="en-US"/>
          </a:p>
        </p:txBody>
      </p:sp>
    </p:spTree>
    <p:extLst>
      <p:ext uri="{BB962C8B-B14F-4D97-AF65-F5344CB8AC3E}">
        <p14:creationId xmlns:p14="http://schemas.microsoft.com/office/powerpoint/2010/main" val="246814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0245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H1">
    <p:spTree>
      <p:nvGrpSpPr>
        <p:cNvPr id="1" name=""/>
        <p:cNvGrpSpPr/>
        <p:nvPr/>
      </p:nvGrpSpPr>
      <p:grpSpPr>
        <a:xfrm>
          <a:off x="0" y="0"/>
          <a:ext cx="0" cy="0"/>
          <a:chOff x="0" y="0"/>
          <a:chExt cx="0" cy="0"/>
        </a:xfrm>
      </p:grpSpPr>
      <p:pic>
        <p:nvPicPr>
          <p:cNvPr id="10" name="image4.png"/>
          <p:cNvPicPr/>
          <p:nvPr/>
        </p:nvPicPr>
        <p:blipFill>
          <a:blip r:embed="rId2"/>
          <a:stretch>
            <a:fillRect/>
          </a:stretch>
        </p:blipFill>
        <p:spPr>
          <a:xfrm>
            <a:off x="4906842" y="1865"/>
            <a:ext cx="11017602" cy="6854270"/>
          </a:xfrm>
          <a:prstGeom prst="rect">
            <a:avLst/>
          </a:prstGeom>
          <a:ln w="12700">
            <a:miter lim="400000"/>
          </a:ln>
        </p:spPr>
      </p:pic>
      <p:pic>
        <p:nvPicPr>
          <p:cNvPr id="12" name="image5.png"/>
          <p:cNvPicPr/>
          <p:nvPr/>
        </p:nvPicPr>
        <p:blipFill>
          <a:blip r:embed="rId3"/>
          <a:stretch>
            <a:fillRect/>
          </a:stretch>
        </p:blipFill>
        <p:spPr>
          <a:xfrm>
            <a:off x="955603" y="4829995"/>
            <a:ext cx="1392194" cy="937806"/>
          </a:xfrm>
          <a:prstGeom prst="rect">
            <a:avLst/>
          </a:prstGeom>
          <a:ln w="12700">
            <a:miter lim="400000"/>
          </a:ln>
        </p:spPr>
      </p:pic>
      <p:sp>
        <p:nvSpPr>
          <p:cNvPr id="5" name="テキスト プレースホルダー 4"/>
          <p:cNvSpPr>
            <a:spLocks noGrp="1"/>
          </p:cNvSpPr>
          <p:nvPr>
            <p:ph type="body" sz="quarter" idx="10"/>
          </p:nvPr>
        </p:nvSpPr>
        <p:spPr>
          <a:xfrm>
            <a:off x="955603" y="2103691"/>
            <a:ext cx="7620000" cy="1214544"/>
          </a:xfrm>
        </p:spPr>
        <p:txBody>
          <a:bodyPr/>
          <a:lstStyle>
            <a:lvl1pPr>
              <a:defRPr sz="4000">
                <a:solidFill>
                  <a:schemeClr val="accent1"/>
                </a:solidFill>
              </a:defRPr>
            </a:lvl1pPr>
            <a:lvl2pPr>
              <a:defRPr sz="3000">
                <a:solidFill>
                  <a:schemeClr val="accent1"/>
                </a:solidFill>
              </a:defRPr>
            </a:lvl2pPr>
            <a:lvl3pPr>
              <a:defRPr sz="2200">
                <a:solidFill>
                  <a:schemeClr val="accent1"/>
                </a:solidFill>
              </a:defRPr>
            </a:lvl3pPr>
            <a:lvl4pPr>
              <a:defRPr sz="1800">
                <a:solidFill>
                  <a:schemeClr val="accent1"/>
                </a:solidFill>
              </a:defRPr>
            </a:lvl4pPr>
            <a:lvl5pPr>
              <a:defRPr sz="1200">
                <a:solidFill>
                  <a:schemeClr val="accent1"/>
                </a:solidFill>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pic>
        <p:nvPicPr>
          <p:cNvPr id="14" name="image6.png"/>
          <p:cNvPicPr/>
          <p:nvPr/>
        </p:nvPicPr>
        <p:blipFill>
          <a:blip r:embed="rId2"/>
          <a:stretch>
            <a:fillRect/>
          </a:stretch>
        </p:blipFill>
        <p:spPr>
          <a:xfrm>
            <a:off x="4978216" y="-9427"/>
            <a:ext cx="13501217" cy="6858002"/>
          </a:xfrm>
          <a:prstGeom prst="rect">
            <a:avLst/>
          </a:prstGeom>
          <a:ln w="12700">
            <a:miter lim="400000"/>
          </a:ln>
        </p:spPr>
      </p:pic>
      <p:pic>
        <p:nvPicPr>
          <p:cNvPr id="15" name="image5.png"/>
          <p:cNvPicPr/>
          <p:nvPr/>
        </p:nvPicPr>
        <p:blipFill>
          <a:blip r:embed="rId3"/>
          <a:stretch>
            <a:fillRect/>
          </a:stretch>
        </p:blipFill>
        <p:spPr>
          <a:xfrm>
            <a:off x="955603" y="4829995"/>
            <a:ext cx="1392194" cy="937806"/>
          </a:xfrm>
          <a:prstGeom prst="rect">
            <a:avLst/>
          </a:prstGeom>
          <a:ln w="12700">
            <a:miter lim="400000"/>
          </a:ln>
        </p:spPr>
      </p:pic>
      <p:sp>
        <p:nvSpPr>
          <p:cNvPr id="5" name="テキスト プレースホルダー 4"/>
          <p:cNvSpPr>
            <a:spLocks noGrp="1"/>
          </p:cNvSpPr>
          <p:nvPr>
            <p:ph type="body" sz="quarter" idx="10"/>
          </p:nvPr>
        </p:nvSpPr>
        <p:spPr>
          <a:xfrm>
            <a:off x="955603" y="2101336"/>
            <a:ext cx="7620000" cy="988300"/>
          </a:xfrm>
        </p:spPr>
        <p:txBody>
          <a:bodyPr/>
          <a:lstStyle>
            <a:lvl1pPr>
              <a:defRPr sz="4000">
                <a:solidFill>
                  <a:schemeClr val="accent1"/>
                </a:solidFill>
              </a:defRPr>
            </a:lvl1pPr>
            <a:lvl2pPr>
              <a:defRPr sz="3000">
                <a:solidFill>
                  <a:schemeClr val="accent1"/>
                </a:solidFill>
              </a:defRPr>
            </a:lvl2pPr>
            <a:lvl3pPr>
              <a:defRPr sz="2200">
                <a:solidFill>
                  <a:schemeClr val="accent1"/>
                </a:solidFill>
              </a:defRPr>
            </a:lvl3pPr>
            <a:lvl4pPr>
              <a:defRPr sz="1800">
                <a:solidFill>
                  <a:schemeClr val="accent1"/>
                </a:solidFill>
              </a:defRPr>
            </a:lvl4pPr>
            <a:lvl5pPr>
              <a:defRPr sz="1200">
                <a:solidFill>
                  <a:schemeClr val="accent1"/>
                </a:solidFill>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21" name="Shape 21"/>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3" name="コンテンツ プレースホルダー 12"/>
          <p:cNvSpPr>
            <a:spLocks noGrp="1"/>
          </p:cNvSpPr>
          <p:nvPr>
            <p:ph sz="quarter" idx="11" hasCustomPrompt="1"/>
          </p:nvPr>
        </p:nvSpPr>
        <p:spPr>
          <a:xfrm>
            <a:off x="889000" y="1607497"/>
            <a:ext cx="10794207" cy="4599782"/>
          </a:xfrm>
        </p:spPr>
        <p:txBody>
          <a:bodyPr/>
          <a:lstStyle>
            <a:lvl1pPr marL="457200" indent="-342900">
              <a:spcBef>
                <a:spcPts val="576"/>
              </a:spcBef>
              <a:buFont typeface="Arial" panose="020B0604020202020204" pitchFamily="34" charset="0"/>
              <a:buChar char="•"/>
              <a:defRPr sz="2400">
                <a:solidFill>
                  <a:schemeClr val="tx1"/>
                </a:solidFill>
              </a:defRPr>
            </a:lvl1pPr>
            <a:lvl2pPr marL="654300" indent="-342900" algn="just">
              <a:buFont typeface="Wingdings" panose="05000000000000000000" pitchFamily="2" charset="2"/>
              <a:buChar char="Ø"/>
              <a:defRPr sz="2200"/>
            </a:lvl2pPr>
            <a:lvl3pPr marL="834300" indent="-342900" algn="l">
              <a:spcBef>
                <a:spcPts val="576"/>
              </a:spcBef>
              <a:buFont typeface="Wingdings" panose="05000000000000000000" pitchFamily="2" charset="2"/>
              <a:buChar char="Ø"/>
              <a:defRPr sz="2200">
                <a:solidFill>
                  <a:schemeClr val="tx1"/>
                </a:solidFill>
              </a:defRPr>
            </a:lvl3pPr>
            <a:lvl4pPr marL="541338" indent="0" algn="l">
              <a:buFont typeface="Arial" panose="020B0604020202020204" pitchFamily="34" charset="0"/>
              <a:buNone/>
              <a:defRPr sz="2400"/>
            </a:lvl4pPr>
            <a:lvl5pPr marL="851400" indent="0" algn="l">
              <a:buFont typeface="Arial" panose="020B0604020202020204" pitchFamily="34" charset="0"/>
              <a:buNone/>
              <a:defRPr sz="2400"/>
            </a:lvl5pPr>
          </a:lstStyle>
          <a:p>
            <a:pPr lvl="0"/>
            <a:r>
              <a:rPr kumimoji="1" lang="ja-JP" altLang="en-US" dirty="0"/>
              <a:t>テキスト入力</a:t>
            </a:r>
          </a:p>
          <a:p>
            <a:pPr lvl="2"/>
            <a:r>
              <a:rPr kumimoji="1" lang="ja-JP" altLang="en-US" dirty="0"/>
              <a:t>第 </a:t>
            </a:r>
            <a:r>
              <a:rPr kumimoji="1" lang="en-US" altLang="ja-JP" dirty="0"/>
              <a:t>2 </a:t>
            </a:r>
            <a:r>
              <a:rPr kumimoji="1" lang="ja-JP" altLang="en-US" dirty="0"/>
              <a:t>レベル</a:t>
            </a:r>
            <a:endParaRPr kumimoji="1" lang="en-US" altLang="ja-JP" dirty="0"/>
          </a:p>
          <a:p>
            <a:pPr lvl="2"/>
            <a:endParaRPr kumimoji="1" lang="ja-JP" altLang="en-US" dirty="0"/>
          </a:p>
          <a:p>
            <a:pPr lvl="3"/>
            <a:endParaRPr kumimoji="1" lang="ja-JP" altLang="en-US" dirty="0"/>
          </a:p>
        </p:txBody>
      </p:sp>
      <p:sp>
        <p:nvSpPr>
          <p:cNvPr id="6" name="テキスト プレースホルダー 4"/>
          <p:cNvSpPr>
            <a:spLocks noGrp="1"/>
          </p:cNvSpPr>
          <p:nvPr>
            <p:ph type="body" sz="quarter" idx="10" hasCustomPrompt="1"/>
          </p:nvPr>
        </p:nvSpPr>
        <p:spPr>
          <a:xfrm>
            <a:off x="889000" y="386329"/>
            <a:ext cx="7620000" cy="707685"/>
          </a:xfrm>
        </p:spPr>
        <p:txBody>
          <a:bodyPr/>
          <a:lstStyle>
            <a:lvl1pPr>
              <a:defRPr sz="3600">
                <a:solidFill>
                  <a:schemeClr val="tx1"/>
                </a:solidFill>
              </a:defRPr>
            </a:lvl1pPr>
            <a:lvl2pPr>
              <a:defRPr sz="3000"/>
            </a:lvl2pPr>
            <a:lvl3pPr>
              <a:defRPr sz="2200"/>
            </a:lvl3pPr>
            <a:lvl4pPr>
              <a:defRPr sz="1800"/>
            </a:lvl4pPr>
            <a:lvl5pPr>
              <a:defRPr sz="1200"/>
            </a:lvl5pPr>
          </a:lstStyle>
          <a:p>
            <a:pPr lvl="0"/>
            <a:r>
              <a:rPr kumimoji="1" lang="ja-JP" altLang="en-US" dirty="0"/>
              <a:t>スライドタイトル</a:t>
            </a:r>
          </a:p>
        </p:txBody>
      </p:sp>
    </p:spTree>
    <p:extLst>
      <p:ext uri="{BB962C8B-B14F-4D97-AF65-F5344CB8AC3E}">
        <p14:creationId xmlns:p14="http://schemas.microsoft.com/office/powerpoint/2010/main" val="351163308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0" cap="none" spc="0">
                <a:ln w="0"/>
                <a:solidFill>
                  <a:schemeClr val="tx1"/>
                </a:solidFill>
                <a:effectLst>
                  <a:outerShdw blurRad="38100" dist="19050" dir="2700000" algn="tl" rotWithShape="0">
                    <a:schemeClr val="dk1">
                      <a:alpha val="40000"/>
                    </a:schemeClr>
                  </a:outerShdw>
                </a:effectLst>
              </a:defRPr>
            </a:lvl1pPr>
          </a:lstStyle>
          <a:p>
            <a:r>
              <a:rPr kumimoji="1" lang="ja-JP" altLang="en-US" dirty="0"/>
              <a:t>マスター タイトルの書式設定</a:t>
            </a:r>
          </a:p>
        </p:txBody>
      </p:sp>
      <p:sp>
        <p:nvSpPr>
          <p:cNvPr id="3" name="スライド番号プレースホルダー 2"/>
          <p:cNvSpPr>
            <a:spLocks noGrp="1"/>
          </p:cNvSpPr>
          <p:nvPr>
            <p:ph type="sldNum" sz="quarter" idx="10"/>
          </p:nvPr>
        </p:nvSpPr>
        <p:spPr/>
        <p:txBody>
          <a:bodyPr/>
          <a:lstStyle/>
          <a:p>
            <a:pPr lvl="0"/>
            <a:fld id="{86CB4B4D-7CA3-9044-876B-883B54F8677D}" type="slidenum">
              <a:rPr lang="en-US" altLang="ja-JP" smtClean="0"/>
              <a:t>‹#›</a:t>
            </a:fld>
            <a:endParaRPr lang="ja-JP" altLang="en-US"/>
          </a:p>
        </p:txBody>
      </p:sp>
      <p:sp>
        <p:nvSpPr>
          <p:cNvPr id="4" name="テキスト ボックス 3"/>
          <p:cNvSpPr txBox="1"/>
          <p:nvPr userDrawn="1"/>
        </p:nvSpPr>
        <p:spPr>
          <a:xfrm>
            <a:off x="889000" y="2070847"/>
            <a:ext cx="10935447" cy="38996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584200" rtl="0" fontAlgn="auto" latinLnBrk="1" hangingPunct="0">
              <a:lnSpc>
                <a:spcPct val="100000"/>
              </a:lnSpc>
              <a:spcBef>
                <a:spcPts val="0"/>
              </a:spcBef>
              <a:spcAft>
                <a:spcPts val="0"/>
              </a:spcAft>
              <a:buClrTx/>
              <a:buSzTx/>
              <a:buFontTx/>
              <a:buNone/>
              <a:tabLst/>
            </a:pPr>
            <a:endParaRPr kumimoji="0" lang="ja-JP" altLang="en-US" sz="2400" b="0" i="0" u="none" strike="noStrike" cap="none" spc="0" normalizeH="0" baseline="0" dirty="0">
              <a:ln>
                <a:noFill/>
              </a:ln>
              <a:solidFill>
                <a:schemeClr val="tx1"/>
              </a:solidFill>
              <a:effectLst/>
              <a:uFillTx/>
              <a:latin typeface="メイリオ" panose="020B0604030504040204" pitchFamily="50" charset="-128"/>
              <a:ea typeface="メイリオ" panose="020B0604030504040204" pitchFamily="50" charset="-128"/>
              <a:cs typeface="+mn-cs"/>
              <a:sym typeface="Helvetica"/>
            </a:endParaRPr>
          </a:p>
        </p:txBody>
      </p:sp>
    </p:spTree>
    <p:extLst>
      <p:ext uri="{BB962C8B-B14F-4D97-AF65-F5344CB8AC3E}">
        <p14:creationId xmlns:p14="http://schemas.microsoft.com/office/powerpoint/2010/main" val="79228172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作成時の注意事項">
    <p:spTree>
      <p:nvGrpSpPr>
        <p:cNvPr id="1" name=""/>
        <p:cNvGrpSpPr/>
        <p:nvPr/>
      </p:nvGrpSpPr>
      <p:grpSpPr>
        <a:xfrm>
          <a:off x="0" y="0"/>
          <a:ext cx="0" cy="0"/>
          <a:chOff x="0" y="0"/>
          <a:chExt cx="0" cy="0"/>
        </a:xfrm>
      </p:grpSpPr>
      <p:sp>
        <p:nvSpPr>
          <p:cNvPr id="9" name="スライド番号プレースホルダー 5"/>
          <p:cNvSpPr>
            <a:spLocks noGrp="1"/>
          </p:cNvSpPr>
          <p:nvPr>
            <p:ph type="sldNum" sz="quarter" idx="4"/>
          </p:nvPr>
        </p:nvSpPr>
        <p:spPr>
          <a:xfrm>
            <a:off x="5638800" y="6567986"/>
            <a:ext cx="506058" cy="277200"/>
          </a:xfrm>
          <a:prstGeom prst="rect">
            <a:avLst/>
          </a:prstGeom>
        </p:spPr>
        <p:txBody>
          <a:bodyPr vert="horz" lIns="91440" tIns="45720" rIns="0" bIns="45720" rtlCol="0" anchor="ctr"/>
          <a:lstStyle>
            <a:lvl1pPr algn="r">
              <a:defRPr sz="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33EC3C43-8795-4F1D-8838-7ABC8F2613BC}" type="slidenum">
              <a:rPr lang="ja-JP" altLang="en-US" smtClean="0"/>
              <a:pPr/>
              <a:t>‹#›</a:t>
            </a:fld>
            <a:endParaRPr lang="ja-JP" altLang="en-US" dirty="0"/>
          </a:p>
        </p:txBody>
      </p:sp>
      <p:sp>
        <p:nvSpPr>
          <p:cNvPr id="3" name="タイトル 2"/>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3528779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タイトルとテキスト">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a:xfrm>
            <a:off x="1125414" y="6584121"/>
            <a:ext cx="3687217" cy="252000"/>
          </a:xfrm>
          <a:prstGeom prst="rect">
            <a:avLst/>
          </a:prstGeom>
        </p:spPr>
        <p:txBody>
          <a:bodyPr/>
          <a:lstStyle/>
          <a:p>
            <a:pPr algn="l"/>
            <a:endParaRPr lang="ja-JP" altLang="en-US" dirty="0">
              <a:solidFill>
                <a:prstClr val="white">
                  <a:lumMod val="50000"/>
                </a:prstClr>
              </a:solidFill>
              <a:latin typeface="Arial" panose="020B0604020202020204" pitchFamily="34" charset="0"/>
              <a:cs typeface="Arial" panose="020B0604020202020204" pitchFamily="34" charset="0"/>
            </a:endParaRPr>
          </a:p>
        </p:txBody>
      </p:sp>
      <p:sp>
        <p:nvSpPr>
          <p:cNvPr id="17" name="タイトル プレースホルダー 12"/>
          <p:cNvSpPr>
            <a:spLocks noGrp="1"/>
          </p:cNvSpPr>
          <p:nvPr>
            <p:ph type="title" hasCustomPrompt="1"/>
          </p:nvPr>
        </p:nvSpPr>
        <p:spPr>
          <a:xfrm>
            <a:off x="696000" y="266980"/>
            <a:ext cx="10800000" cy="646331"/>
          </a:xfrm>
          <a:prstGeom prst="rect">
            <a:avLst/>
          </a:prstGeom>
        </p:spPr>
        <p:txBody>
          <a:bodyPr vert="horz" wrap="square" lIns="91440" tIns="45720" rIns="91440" bIns="45720" rtlCol="0" anchor="ctr">
            <a:spAutoFit/>
          </a:bodyPr>
          <a:lstStyle/>
          <a:p>
            <a:r>
              <a:rPr kumimoji="1" lang="ja-JP" altLang="en-US" dirty="0"/>
              <a:t>スライドタイトル</a:t>
            </a:r>
          </a:p>
        </p:txBody>
      </p:sp>
      <p:sp>
        <p:nvSpPr>
          <p:cNvPr id="20" name="テキスト プレースホルダー 7"/>
          <p:cNvSpPr>
            <a:spLocks noGrp="1"/>
          </p:cNvSpPr>
          <p:nvPr>
            <p:ph type="body" sz="quarter" idx="12" hasCustomPrompt="1"/>
          </p:nvPr>
        </p:nvSpPr>
        <p:spPr>
          <a:xfrm>
            <a:off x="696000" y="1260000"/>
            <a:ext cx="10800000" cy="5256000"/>
          </a:xfrm>
        </p:spPr>
        <p:txBody>
          <a:bodyPr/>
          <a:lstStyle>
            <a:lvl1pPr>
              <a:defRPr/>
            </a:lvl1pPr>
          </a:lstStyle>
          <a:p>
            <a:pPr lvl="0"/>
            <a:r>
              <a:rPr kumimoji="1" lang="ja-JP" altLang="en-US" dirty="0"/>
              <a:t>テキスト入力</a:t>
            </a:r>
          </a:p>
          <a:p>
            <a:pPr lvl="1"/>
            <a:r>
              <a:rPr kumimoji="1" lang="ja-JP" altLang="en-US" dirty="0"/>
              <a:t>第 </a:t>
            </a:r>
            <a:r>
              <a:rPr kumimoji="1" lang="en-US" altLang="ja-JP" dirty="0"/>
              <a:t>2 </a:t>
            </a:r>
            <a:r>
              <a:rPr kumimoji="1" lang="ja-JP" altLang="en-US" dirty="0"/>
              <a:t>レベル</a:t>
            </a:r>
          </a:p>
        </p:txBody>
      </p:sp>
    </p:spTree>
    <p:extLst>
      <p:ext uri="{BB962C8B-B14F-4D97-AF65-F5344CB8AC3E}">
        <p14:creationId xmlns:p14="http://schemas.microsoft.com/office/powerpoint/2010/main" val="2881444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928585"/>
            <a:ext cx="10363200" cy="581378"/>
          </a:xfrm>
        </p:spPr>
        <p:txBody>
          <a:bodyPr anchor="b"/>
          <a:lstStyle>
            <a:lvl1pPr algn="ctr">
              <a:defRPr sz="3178"/>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271"/>
            </a:lvl1pPr>
            <a:lvl2pPr marL="242165" indent="0" algn="ctr">
              <a:buNone/>
              <a:defRPr sz="1059"/>
            </a:lvl2pPr>
            <a:lvl3pPr marL="484330" indent="0" algn="ctr">
              <a:buNone/>
              <a:defRPr sz="953"/>
            </a:lvl3pPr>
            <a:lvl4pPr marL="726496" indent="0" algn="ctr">
              <a:buNone/>
              <a:defRPr sz="848"/>
            </a:lvl4pPr>
            <a:lvl5pPr marL="968661" indent="0" algn="ctr">
              <a:buNone/>
              <a:defRPr sz="848"/>
            </a:lvl5pPr>
            <a:lvl6pPr marL="1210826" indent="0" algn="ctr">
              <a:buNone/>
              <a:defRPr sz="848"/>
            </a:lvl6pPr>
            <a:lvl7pPr marL="1452991" indent="0" algn="ctr">
              <a:buNone/>
              <a:defRPr sz="848"/>
            </a:lvl7pPr>
            <a:lvl8pPr marL="1695157" indent="0" algn="ctr">
              <a:buNone/>
              <a:defRPr sz="848"/>
            </a:lvl8pPr>
            <a:lvl9pPr marL="1937322" indent="0" algn="ctr">
              <a:buNone/>
              <a:defRPr sz="84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80645344-3093-481B-BCAF-475CE6C997F0}" type="slidenum">
              <a:rPr kumimoji="1" lang="ja-JP" altLang="en-US" smtClean="0"/>
              <a:t>‹#›</a:t>
            </a:fld>
            <a:endParaRPr kumimoji="1" lang="ja-JP" altLang="en-US"/>
          </a:p>
        </p:txBody>
      </p:sp>
    </p:spTree>
    <p:extLst>
      <p:ext uri="{BB962C8B-B14F-4D97-AF65-F5344CB8AC3E}">
        <p14:creationId xmlns:p14="http://schemas.microsoft.com/office/powerpoint/2010/main" val="5304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10093716" y="6481087"/>
            <a:ext cx="1760096" cy="164467"/>
          </a:xfrm>
          <a:prstGeom prst="rect">
            <a:avLst/>
          </a:prstGeom>
          <a:ln w="12700">
            <a:miter lim="400000"/>
          </a:ln>
          <a:extLst>
            <a:ext uri="{C572A759-6A51-4108-AA02-DFA0A04FC94B}">
              <ma14:wrappingTextBoxFlag xmlns="" xmlns:ma14="http://schemas.microsoft.com/office/mac/drawingml/2011/main" val="1"/>
            </a:ext>
          </a:extLst>
        </p:spPr>
        <p:txBody>
          <a:bodyPr wrap="none" lIns="35718" tIns="35718" rIns="35718" bIns="35718" anchor="ctr">
            <a:spAutoFit/>
          </a:bodyPr>
          <a:lstStyle>
            <a:lvl1pPr algn="r">
              <a:defRPr sz="1200">
                <a:solidFill>
                  <a:srgbClr val="000000"/>
                </a:solidFill>
                <a:latin typeface="メイリオ"/>
                <a:ea typeface="メイリオ"/>
                <a:cs typeface="メイリオ"/>
                <a:sym typeface="メイリオ"/>
              </a:defRPr>
            </a:lvl1pPr>
          </a:lstStyle>
          <a:p>
            <a:pPr lvl="0">
              <a:defRPr sz="1800"/>
            </a:pPr>
            <a:r>
              <a:rPr sz="600"/>
              <a:t>©2020 iPS PORTAL,Inc. All Rights Reserved.</a:t>
            </a:r>
          </a:p>
        </p:txBody>
      </p:sp>
      <p:pic>
        <p:nvPicPr>
          <p:cNvPr id="3" name="image1.png"/>
          <p:cNvPicPr/>
          <p:nvPr/>
        </p:nvPicPr>
        <p:blipFill>
          <a:blip r:embed="rId9"/>
          <a:stretch>
            <a:fillRect/>
          </a:stretch>
        </p:blipFill>
        <p:spPr>
          <a:xfrm>
            <a:off x="10536568" y="128276"/>
            <a:ext cx="1655328" cy="237167"/>
          </a:xfrm>
          <a:prstGeom prst="rect">
            <a:avLst/>
          </a:prstGeom>
          <a:ln w="12700">
            <a:miter lim="400000"/>
          </a:ln>
        </p:spPr>
      </p:pic>
      <p:pic>
        <p:nvPicPr>
          <p:cNvPr id="4" name="image2.png"/>
          <p:cNvPicPr/>
          <p:nvPr/>
        </p:nvPicPr>
        <p:blipFill>
          <a:blip r:embed="rId10"/>
          <a:stretch>
            <a:fillRect/>
          </a:stretch>
        </p:blipFill>
        <p:spPr>
          <a:xfrm>
            <a:off x="10779169" y="403646"/>
            <a:ext cx="1074643" cy="749539"/>
          </a:xfrm>
          <a:prstGeom prst="rect">
            <a:avLst/>
          </a:prstGeom>
          <a:ln w="12700">
            <a:miter lim="400000"/>
          </a:ln>
        </p:spPr>
      </p:pic>
      <p:pic>
        <p:nvPicPr>
          <p:cNvPr id="5" name="image3.png"/>
          <p:cNvPicPr/>
          <p:nvPr/>
        </p:nvPicPr>
        <p:blipFill>
          <a:blip r:embed="rId11"/>
          <a:stretch>
            <a:fillRect/>
          </a:stretch>
        </p:blipFill>
        <p:spPr>
          <a:xfrm>
            <a:off x="-33" y="1278246"/>
            <a:ext cx="12192066" cy="32260"/>
          </a:xfrm>
          <a:prstGeom prst="rect">
            <a:avLst/>
          </a:prstGeom>
          <a:ln w="12700">
            <a:miter lim="400000"/>
          </a:ln>
        </p:spPr>
      </p:pic>
      <p:sp>
        <p:nvSpPr>
          <p:cNvPr id="7" name="Shape 7"/>
          <p:cNvSpPr>
            <a:spLocks noGrp="1"/>
          </p:cNvSpPr>
          <p:nvPr>
            <p:ph type="body" idx="1"/>
          </p:nvPr>
        </p:nvSpPr>
        <p:spPr>
          <a:xfrm>
            <a:off x="889000" y="1589285"/>
            <a:ext cx="10795000" cy="46023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2pPr>
              <a:defRPr sz="4000"/>
            </a:lvl2pPr>
            <a:lvl3pPr>
              <a:defRPr sz="3000"/>
            </a:lvl3pPr>
            <a:lvl4pPr>
              <a:defRPr sz="2000"/>
            </a:lvl4pPr>
            <a:lvl5pPr>
              <a:defRPr sz="1500"/>
            </a:lvl5pPr>
          </a:lstStyle>
          <a:p>
            <a:pPr lvl="0">
              <a:defRPr sz="1800">
                <a:solidFill>
                  <a:srgbClr val="000000"/>
                </a:solidFill>
              </a:defRPr>
            </a:pPr>
            <a:r>
              <a:rPr sz="2500" dirty="0">
                <a:solidFill>
                  <a:srgbClr val="02519A"/>
                </a:solidFill>
              </a:rPr>
              <a:t>本文レベル1</a:t>
            </a:r>
          </a:p>
          <a:p>
            <a:pPr lvl="1">
              <a:defRPr sz="1800">
                <a:solidFill>
                  <a:srgbClr val="000000"/>
                </a:solidFill>
              </a:defRPr>
            </a:pPr>
            <a:r>
              <a:rPr sz="2000" dirty="0">
                <a:solidFill>
                  <a:srgbClr val="02519A"/>
                </a:solidFill>
              </a:rPr>
              <a:t>本文レベル2</a:t>
            </a:r>
          </a:p>
          <a:p>
            <a:pPr lvl="2">
              <a:defRPr sz="1800">
                <a:solidFill>
                  <a:srgbClr val="000000"/>
                </a:solidFill>
              </a:defRPr>
            </a:pPr>
            <a:r>
              <a:rPr sz="1500" dirty="0">
                <a:solidFill>
                  <a:srgbClr val="02519A"/>
                </a:solidFill>
              </a:rPr>
              <a:t>本文レベル3</a:t>
            </a:r>
          </a:p>
          <a:p>
            <a:pPr lvl="3">
              <a:defRPr sz="1800">
                <a:solidFill>
                  <a:srgbClr val="000000"/>
                </a:solidFill>
              </a:defRPr>
            </a:pPr>
            <a:r>
              <a:rPr sz="1000" dirty="0">
                <a:solidFill>
                  <a:srgbClr val="02519A"/>
                </a:solidFill>
              </a:rPr>
              <a:t>本文レベル4</a:t>
            </a:r>
          </a:p>
          <a:p>
            <a:pPr lvl="4">
              <a:defRPr sz="1800">
                <a:solidFill>
                  <a:srgbClr val="000000"/>
                </a:solidFill>
              </a:defRPr>
            </a:pPr>
            <a:r>
              <a:rPr sz="750" dirty="0" err="1">
                <a:solidFill>
                  <a:srgbClr val="02519A"/>
                </a:solidFill>
              </a:rPr>
              <a:t>本文レベル</a:t>
            </a:r>
            <a:r>
              <a:rPr sz="750" dirty="0">
                <a:solidFill>
                  <a:srgbClr val="02519A"/>
                </a:solidFill>
              </a:rPr>
              <a:t> 5</a:t>
            </a:r>
          </a:p>
        </p:txBody>
      </p:sp>
      <p:sp>
        <p:nvSpPr>
          <p:cNvPr id="8" name="Shape 8"/>
          <p:cNvSpPr>
            <a:spLocks noGrp="1"/>
          </p:cNvSpPr>
          <p:nvPr>
            <p:ph type="sldNum" sz="quarter" idx="2"/>
          </p:nvPr>
        </p:nvSpPr>
        <p:spPr>
          <a:xfrm>
            <a:off x="9479521" y="6207279"/>
            <a:ext cx="2133601" cy="299117"/>
          </a:xfrm>
          <a:prstGeom prst="rect">
            <a:avLst/>
          </a:prstGeom>
          <a:ln w="12700">
            <a:miter lim="400000"/>
          </a:ln>
        </p:spPr>
        <p:txBody>
          <a:bodyPr lIns="64292" tIns="64292" rIns="64292" bIns="64292" anchor="ctr">
            <a:spAutoFit/>
          </a:bodyPr>
          <a:lstStyle>
            <a:lvl1pPr algn="r">
              <a:defRPr sz="1100">
                <a:solidFill>
                  <a:srgbClr val="000000"/>
                </a:solidFill>
                <a:latin typeface="メイリオ"/>
                <a:ea typeface="メイリオ"/>
                <a:cs typeface="メイリオ"/>
                <a:sym typeface="メイリオ"/>
              </a:defRPr>
            </a:lvl1pPr>
          </a:lstStyle>
          <a:p>
            <a:fld id="{86CB4B4D-7CA3-9044-876B-883B54F8677D}" type="slidenum">
              <a:rPr lang="en-US" altLang="ja-JP" smtClean="0"/>
              <a:pPr/>
              <a:t>‹#›</a:t>
            </a:fld>
            <a:r>
              <a:rPr lang="en-US" altLang="ja-JP" dirty="0"/>
              <a:t>/</a:t>
            </a:r>
            <a:endParaRPr lang="ja-JP" altLang="en-US" dirty="0"/>
          </a:p>
        </p:txBody>
      </p:sp>
      <p:sp>
        <p:nvSpPr>
          <p:cNvPr id="11" name="タイトル プレースホルダー 12"/>
          <p:cNvSpPr>
            <a:spLocks noGrp="1"/>
          </p:cNvSpPr>
          <p:nvPr>
            <p:ph type="title"/>
          </p:nvPr>
        </p:nvSpPr>
        <p:spPr>
          <a:xfrm>
            <a:off x="889000" y="365443"/>
            <a:ext cx="7802800" cy="646331"/>
          </a:xfrm>
          <a:prstGeom prst="rect">
            <a:avLst/>
          </a:prstGeom>
        </p:spPr>
        <p:txBody>
          <a:bodyPr vert="horz" wrap="square" lIns="91440" tIns="45720" rIns="91440" bIns="45720" rtlCol="0" anchor="ctr">
            <a:spAutoFit/>
          </a:bodyPr>
          <a:lstStyle/>
          <a:p>
            <a:r>
              <a:rPr kumimoji="1" lang="ja-JP" altLang="en-US" dirty="0"/>
              <a:t>タイトル</a:t>
            </a:r>
          </a:p>
        </p:txBody>
      </p:sp>
      <p:sp>
        <p:nvSpPr>
          <p:cNvPr id="12" name="Shape 8"/>
          <p:cNvSpPr txBox="1">
            <a:spLocks/>
          </p:cNvSpPr>
          <p:nvPr userDrawn="1"/>
        </p:nvSpPr>
        <p:spPr>
          <a:xfrm>
            <a:off x="11683999" y="6199835"/>
            <a:ext cx="215991" cy="299117"/>
          </a:xfrm>
          <a:prstGeom prst="rect">
            <a:avLst/>
          </a:prstGeom>
          <a:ln w="12700">
            <a:miter lim="400000"/>
          </a:ln>
        </p:spPr>
        <p:txBody>
          <a:bodyPr wrap="square" lIns="64292" tIns="64292" rIns="64292" bIns="64292" anchor="ctr">
            <a:spAutoFit/>
          </a:bodyPr>
          <a:lstStyle>
            <a:lvl1pPr algn="r" defTabSz="292100">
              <a:defRPr sz="1100">
                <a:solidFill>
                  <a:srgbClr val="000000"/>
                </a:solidFill>
                <a:latin typeface="メイリオ"/>
                <a:ea typeface="メイリオ"/>
                <a:cs typeface="メイリオ"/>
                <a:sym typeface="メイリオ"/>
              </a:defRPr>
            </a:lvl1pPr>
            <a:lvl2pPr defTabSz="292100">
              <a:defRPr sz="1400">
                <a:solidFill>
                  <a:srgbClr val="FFFFFF"/>
                </a:solidFill>
                <a:latin typeface="+mn-lt"/>
                <a:ea typeface="+mn-ea"/>
                <a:cs typeface="+mn-cs"/>
                <a:sym typeface="Helvetica"/>
              </a:defRPr>
            </a:lvl2pPr>
            <a:lvl3pPr defTabSz="292100">
              <a:defRPr sz="1400">
                <a:solidFill>
                  <a:srgbClr val="FFFFFF"/>
                </a:solidFill>
                <a:latin typeface="+mn-lt"/>
                <a:ea typeface="+mn-ea"/>
                <a:cs typeface="+mn-cs"/>
                <a:sym typeface="Helvetica"/>
              </a:defRPr>
            </a:lvl3pPr>
            <a:lvl4pPr defTabSz="292100">
              <a:defRPr sz="1400">
                <a:solidFill>
                  <a:srgbClr val="FFFFFF"/>
                </a:solidFill>
                <a:latin typeface="+mn-lt"/>
                <a:ea typeface="+mn-ea"/>
                <a:cs typeface="+mn-cs"/>
                <a:sym typeface="Helvetica"/>
              </a:defRPr>
            </a:lvl4pPr>
            <a:lvl5pPr defTabSz="292100">
              <a:defRPr sz="1400">
                <a:solidFill>
                  <a:srgbClr val="FFFFFF"/>
                </a:solidFill>
                <a:latin typeface="+mn-lt"/>
                <a:ea typeface="+mn-ea"/>
                <a:cs typeface="+mn-cs"/>
                <a:sym typeface="Helvetica"/>
              </a:defRPr>
            </a:lvl5pPr>
            <a:lvl6pPr defTabSz="292100">
              <a:defRPr sz="1400">
                <a:solidFill>
                  <a:srgbClr val="FFFFFF"/>
                </a:solidFill>
                <a:latin typeface="+mn-lt"/>
                <a:ea typeface="+mn-ea"/>
                <a:cs typeface="+mn-cs"/>
                <a:sym typeface="Helvetica"/>
              </a:defRPr>
            </a:lvl6pPr>
            <a:lvl7pPr defTabSz="292100">
              <a:defRPr sz="1400">
                <a:solidFill>
                  <a:srgbClr val="FFFFFF"/>
                </a:solidFill>
                <a:latin typeface="+mn-lt"/>
                <a:ea typeface="+mn-ea"/>
                <a:cs typeface="+mn-cs"/>
                <a:sym typeface="Helvetica"/>
              </a:defRPr>
            </a:lvl7pPr>
            <a:lvl8pPr defTabSz="292100">
              <a:defRPr sz="1400">
                <a:solidFill>
                  <a:srgbClr val="FFFFFF"/>
                </a:solidFill>
                <a:latin typeface="+mn-lt"/>
                <a:ea typeface="+mn-ea"/>
                <a:cs typeface="+mn-cs"/>
                <a:sym typeface="Helvetica"/>
              </a:defRPr>
            </a:lvl8pPr>
            <a:lvl9pPr defTabSz="292100">
              <a:defRPr sz="1400">
                <a:solidFill>
                  <a:srgbClr val="FFFFFF"/>
                </a:solidFill>
                <a:latin typeface="+mn-lt"/>
                <a:ea typeface="+mn-ea"/>
                <a:cs typeface="+mn-cs"/>
                <a:sym typeface="Helvetica"/>
              </a:defRPr>
            </a:lvl9pPr>
          </a:lstStyle>
          <a:p>
            <a:r>
              <a:rPr lang="ja-JP" altLang="en-US" dirty="0"/>
              <a:t>　　</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5" r:id="rId3"/>
    <p:sldLayoutId id="2147483654" r:id="rId4"/>
    <p:sldLayoutId id="2147483656" r:id="rId5"/>
    <p:sldLayoutId id="2147483657" r:id="rId6"/>
    <p:sldLayoutId id="2147483658" r:id="rId7"/>
  </p:sldLayoutIdLst>
  <p:transition spd="med"/>
  <p:hf hdr="0" ftr="0" dt="0"/>
  <p:txStyles>
    <p:titleStyle>
      <a:lvl1pPr defTabSz="292100">
        <a:defRPr sz="3600">
          <a:solidFill>
            <a:srgbClr val="02519A"/>
          </a:solidFill>
          <a:latin typeface="メイリオ"/>
          <a:ea typeface="メイリオ"/>
          <a:cs typeface="メイリオ"/>
          <a:sym typeface="メイリオ"/>
        </a:defRPr>
      </a:lvl1pPr>
      <a:lvl2pPr defTabSz="292100">
        <a:defRPr sz="3100">
          <a:solidFill>
            <a:srgbClr val="02519A"/>
          </a:solidFill>
          <a:latin typeface="メイリオ"/>
          <a:ea typeface="メイリオ"/>
          <a:cs typeface="メイリオ"/>
          <a:sym typeface="メイリオ"/>
        </a:defRPr>
      </a:lvl2pPr>
      <a:lvl3pPr defTabSz="292100">
        <a:defRPr sz="3100">
          <a:solidFill>
            <a:srgbClr val="02519A"/>
          </a:solidFill>
          <a:latin typeface="メイリオ"/>
          <a:ea typeface="メイリオ"/>
          <a:cs typeface="メイリオ"/>
          <a:sym typeface="メイリオ"/>
        </a:defRPr>
      </a:lvl3pPr>
      <a:lvl4pPr defTabSz="292100">
        <a:defRPr sz="3100">
          <a:solidFill>
            <a:srgbClr val="02519A"/>
          </a:solidFill>
          <a:latin typeface="メイリオ"/>
          <a:ea typeface="メイリオ"/>
          <a:cs typeface="メイリオ"/>
          <a:sym typeface="メイリオ"/>
        </a:defRPr>
      </a:lvl4pPr>
      <a:lvl5pPr defTabSz="292100">
        <a:defRPr sz="3100">
          <a:solidFill>
            <a:srgbClr val="02519A"/>
          </a:solidFill>
          <a:latin typeface="メイリオ"/>
          <a:ea typeface="メイリオ"/>
          <a:cs typeface="メイリオ"/>
          <a:sym typeface="メイリオ"/>
        </a:defRPr>
      </a:lvl5pPr>
      <a:lvl6pPr defTabSz="292100">
        <a:defRPr sz="3100">
          <a:solidFill>
            <a:srgbClr val="02519A"/>
          </a:solidFill>
          <a:latin typeface="メイリオ"/>
          <a:ea typeface="メイリオ"/>
          <a:cs typeface="メイリオ"/>
          <a:sym typeface="メイリオ"/>
        </a:defRPr>
      </a:lvl6pPr>
      <a:lvl7pPr defTabSz="292100">
        <a:defRPr sz="3100">
          <a:solidFill>
            <a:srgbClr val="02519A"/>
          </a:solidFill>
          <a:latin typeface="メイリオ"/>
          <a:ea typeface="メイリオ"/>
          <a:cs typeface="メイリオ"/>
          <a:sym typeface="メイリオ"/>
        </a:defRPr>
      </a:lvl7pPr>
      <a:lvl8pPr defTabSz="292100">
        <a:defRPr sz="3100">
          <a:solidFill>
            <a:srgbClr val="02519A"/>
          </a:solidFill>
          <a:latin typeface="メイリオ"/>
          <a:ea typeface="メイリオ"/>
          <a:cs typeface="メイリオ"/>
          <a:sym typeface="メイリオ"/>
        </a:defRPr>
      </a:lvl8pPr>
      <a:lvl9pPr defTabSz="292100">
        <a:defRPr sz="3100">
          <a:solidFill>
            <a:srgbClr val="02519A"/>
          </a:solidFill>
          <a:latin typeface="メイリオ"/>
          <a:ea typeface="メイリオ"/>
          <a:cs typeface="メイリオ"/>
          <a:sym typeface="メイリオ"/>
        </a:defRPr>
      </a:lvl9pPr>
    </p:titleStyle>
    <p:bodyStyle>
      <a:lvl1pPr defTabSz="292100">
        <a:defRPr sz="2500">
          <a:solidFill>
            <a:schemeClr val="tx2">
              <a:lumMod val="50000"/>
            </a:schemeClr>
          </a:solidFill>
          <a:latin typeface="メイリオ"/>
          <a:ea typeface="メイリオ"/>
          <a:cs typeface="メイリオ"/>
          <a:sym typeface="メイリオ"/>
        </a:defRPr>
      </a:lvl1pPr>
      <a:lvl2pPr defTabSz="292100">
        <a:defRPr sz="2500">
          <a:solidFill>
            <a:schemeClr val="tx2">
              <a:lumMod val="50000"/>
            </a:schemeClr>
          </a:solidFill>
          <a:latin typeface="メイリオ"/>
          <a:ea typeface="メイリオ"/>
          <a:cs typeface="メイリオ"/>
          <a:sym typeface="メイリオ"/>
        </a:defRPr>
      </a:lvl2pPr>
      <a:lvl3pPr defTabSz="292100">
        <a:defRPr sz="2500">
          <a:solidFill>
            <a:schemeClr val="tx2">
              <a:lumMod val="50000"/>
            </a:schemeClr>
          </a:solidFill>
          <a:latin typeface="メイリオ"/>
          <a:ea typeface="メイリオ"/>
          <a:cs typeface="メイリオ"/>
          <a:sym typeface="メイリオ"/>
        </a:defRPr>
      </a:lvl3pPr>
      <a:lvl4pPr defTabSz="292100">
        <a:defRPr sz="2500">
          <a:solidFill>
            <a:schemeClr val="tx2">
              <a:lumMod val="50000"/>
            </a:schemeClr>
          </a:solidFill>
          <a:latin typeface="メイリオ"/>
          <a:ea typeface="メイリオ"/>
          <a:cs typeface="メイリオ"/>
          <a:sym typeface="メイリオ"/>
        </a:defRPr>
      </a:lvl4pPr>
      <a:lvl5pPr defTabSz="292100">
        <a:defRPr sz="2500">
          <a:solidFill>
            <a:schemeClr val="tx2">
              <a:lumMod val="50000"/>
            </a:schemeClr>
          </a:solidFill>
          <a:latin typeface="メイリオ"/>
          <a:ea typeface="メイリオ"/>
          <a:cs typeface="メイリオ"/>
          <a:sym typeface="メイリオ"/>
        </a:defRPr>
      </a:lvl5pPr>
      <a:lvl6pPr defTabSz="292100">
        <a:defRPr sz="2500">
          <a:solidFill>
            <a:srgbClr val="02519A"/>
          </a:solidFill>
          <a:latin typeface="メイリオ"/>
          <a:ea typeface="メイリオ"/>
          <a:cs typeface="メイリオ"/>
          <a:sym typeface="メイリオ"/>
        </a:defRPr>
      </a:lvl6pPr>
      <a:lvl7pPr defTabSz="292100">
        <a:defRPr sz="2500">
          <a:solidFill>
            <a:srgbClr val="02519A"/>
          </a:solidFill>
          <a:latin typeface="メイリオ"/>
          <a:ea typeface="メイリオ"/>
          <a:cs typeface="メイリオ"/>
          <a:sym typeface="メイリオ"/>
        </a:defRPr>
      </a:lvl7pPr>
      <a:lvl8pPr defTabSz="292100">
        <a:defRPr sz="2500">
          <a:solidFill>
            <a:srgbClr val="02519A"/>
          </a:solidFill>
          <a:latin typeface="メイリオ"/>
          <a:ea typeface="メイリオ"/>
          <a:cs typeface="メイリオ"/>
          <a:sym typeface="メイリオ"/>
        </a:defRPr>
      </a:lvl8pPr>
      <a:lvl9pPr defTabSz="292100">
        <a:defRPr sz="2500">
          <a:solidFill>
            <a:srgbClr val="02519A"/>
          </a:solidFill>
          <a:latin typeface="メイリオ"/>
          <a:ea typeface="メイリオ"/>
          <a:cs typeface="メイリオ"/>
          <a:sym typeface="メイリオ"/>
        </a:defRPr>
      </a:lvl9pPr>
    </p:bodyStyle>
    <p:otherStyle>
      <a:lvl1pPr algn="r" defTabSz="292100">
        <a:defRPr sz="800">
          <a:solidFill>
            <a:schemeClr val="tx1"/>
          </a:solidFill>
          <a:latin typeface="+mn-lt"/>
          <a:ea typeface="+mn-ea"/>
          <a:cs typeface="+mn-cs"/>
          <a:sym typeface="メイリオ"/>
        </a:defRPr>
      </a:lvl1pPr>
      <a:lvl2pPr algn="r" defTabSz="292100">
        <a:defRPr sz="800">
          <a:solidFill>
            <a:schemeClr val="tx1"/>
          </a:solidFill>
          <a:latin typeface="+mn-lt"/>
          <a:ea typeface="+mn-ea"/>
          <a:cs typeface="+mn-cs"/>
          <a:sym typeface="メイリオ"/>
        </a:defRPr>
      </a:lvl2pPr>
      <a:lvl3pPr algn="r" defTabSz="292100">
        <a:defRPr sz="800">
          <a:solidFill>
            <a:schemeClr val="tx1"/>
          </a:solidFill>
          <a:latin typeface="+mn-lt"/>
          <a:ea typeface="+mn-ea"/>
          <a:cs typeface="+mn-cs"/>
          <a:sym typeface="メイリオ"/>
        </a:defRPr>
      </a:lvl3pPr>
      <a:lvl4pPr algn="r" defTabSz="292100">
        <a:defRPr sz="800">
          <a:solidFill>
            <a:schemeClr val="tx1"/>
          </a:solidFill>
          <a:latin typeface="+mn-lt"/>
          <a:ea typeface="+mn-ea"/>
          <a:cs typeface="+mn-cs"/>
          <a:sym typeface="メイリオ"/>
        </a:defRPr>
      </a:lvl4pPr>
      <a:lvl5pPr algn="r" defTabSz="292100">
        <a:defRPr sz="800">
          <a:solidFill>
            <a:schemeClr val="tx1"/>
          </a:solidFill>
          <a:latin typeface="+mn-lt"/>
          <a:ea typeface="+mn-ea"/>
          <a:cs typeface="+mn-cs"/>
          <a:sym typeface="メイリオ"/>
        </a:defRPr>
      </a:lvl5pPr>
      <a:lvl6pPr algn="r" defTabSz="292100">
        <a:defRPr sz="800">
          <a:solidFill>
            <a:schemeClr val="tx1"/>
          </a:solidFill>
          <a:latin typeface="+mn-lt"/>
          <a:ea typeface="+mn-ea"/>
          <a:cs typeface="+mn-cs"/>
          <a:sym typeface="メイリオ"/>
        </a:defRPr>
      </a:lvl6pPr>
      <a:lvl7pPr algn="r" defTabSz="292100">
        <a:defRPr sz="800">
          <a:solidFill>
            <a:schemeClr val="tx1"/>
          </a:solidFill>
          <a:latin typeface="+mn-lt"/>
          <a:ea typeface="+mn-ea"/>
          <a:cs typeface="+mn-cs"/>
          <a:sym typeface="メイリオ"/>
        </a:defRPr>
      </a:lvl7pPr>
      <a:lvl8pPr algn="r" defTabSz="292100">
        <a:defRPr sz="800">
          <a:solidFill>
            <a:schemeClr val="tx1"/>
          </a:solidFill>
          <a:latin typeface="+mn-lt"/>
          <a:ea typeface="+mn-ea"/>
          <a:cs typeface="+mn-cs"/>
          <a:sym typeface="メイリオ"/>
        </a:defRPr>
      </a:lvl8pPr>
      <a:lvl9pPr algn="r" defTabSz="292100">
        <a:defRPr sz="800">
          <a:solidFill>
            <a:schemeClr val="tx1"/>
          </a:solidFill>
          <a:latin typeface="+mn-lt"/>
          <a:ea typeface="+mn-ea"/>
          <a:cs typeface="+mn-cs"/>
          <a:sym typeface="メイリオ"/>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18" Type="http://schemas.openxmlformats.org/officeDocument/2006/relationships/image" Target="../media/image28.pn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jpeg"/><Relationship Id="rId17" Type="http://schemas.openxmlformats.org/officeDocument/2006/relationships/image" Target="../media/image27.png"/><Relationship Id="rId2" Type="http://schemas.openxmlformats.org/officeDocument/2006/relationships/notesSlide" Target="../notesSlides/notesSlide10.xml"/><Relationship Id="rId16"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png"/><Relationship Id="rId10" Type="http://schemas.openxmlformats.org/officeDocument/2006/relationships/image" Target="../media/image20.jpe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jpeg"/><Relationship Id="rId1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2.emf"/><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2.em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901699" y="2511905"/>
            <a:ext cx="7620000" cy="1214544"/>
          </a:xfrm>
        </p:spPr>
        <p:txBody>
          <a:bodyPr/>
          <a:lstStyle/>
          <a:p>
            <a:r>
              <a:rPr lang="en-US" altLang="ja-JP" sz="4400" dirty="0" err="1"/>
              <a:t>iPS</a:t>
            </a:r>
            <a:r>
              <a:rPr lang="ja-JP" altLang="en-US" sz="4400" dirty="0"/>
              <a:t>ポータルの事業紹介</a:t>
            </a:r>
            <a:endParaRPr kumimoji="1" lang="ja-JP" altLang="en-US" sz="4400" dirty="0"/>
          </a:p>
        </p:txBody>
      </p:sp>
      <p:graphicFrame>
        <p:nvGraphicFramePr>
          <p:cNvPr id="3" name="Table 31"/>
          <p:cNvGraphicFramePr/>
          <p:nvPr>
            <p:extLst>
              <p:ext uri="{D42A27DB-BD31-4B8C-83A1-F6EECF244321}">
                <p14:modId xmlns:p14="http://schemas.microsoft.com/office/powerpoint/2010/main" val="788050479"/>
              </p:ext>
            </p:extLst>
          </p:nvPr>
        </p:nvGraphicFramePr>
        <p:xfrm>
          <a:off x="901699" y="4165600"/>
          <a:ext cx="3245758" cy="429260"/>
        </p:xfrm>
        <a:graphic>
          <a:graphicData uri="http://schemas.openxmlformats.org/drawingml/2006/table">
            <a:tbl>
              <a:tblPr bandRow="1">
                <a:tableStyleId>{4C3C2611-4C71-4FC5-86AE-919BDF0F9419}</a:tableStyleId>
              </a:tblPr>
              <a:tblGrid>
                <a:gridCol w="3245758">
                  <a:extLst>
                    <a:ext uri="{9D8B030D-6E8A-4147-A177-3AD203B41FA5}">
                      <a16:colId xmlns:a16="http://schemas.microsoft.com/office/drawing/2014/main" val="20000"/>
                    </a:ext>
                  </a:extLst>
                </a:gridCol>
              </a:tblGrid>
              <a:tr h="317500">
                <a:tc>
                  <a:txBody>
                    <a:bodyPr/>
                    <a:lstStyle/>
                    <a:p>
                      <a:pPr lvl="0" algn="l">
                        <a:defRPr sz="1800" b="0" i="0"/>
                      </a:pPr>
                      <a:r>
                        <a:rPr lang="ja-JP" altLang="en-US" sz="2400" dirty="0">
                          <a:solidFill>
                            <a:srgbClr val="02519A"/>
                          </a:solidFill>
                          <a:latin typeface="メイリオ"/>
                          <a:ea typeface="メイリオ"/>
                          <a:cs typeface="メイリオ"/>
                        </a:rPr>
                        <a:t>株式会社</a:t>
                      </a:r>
                      <a:r>
                        <a:rPr lang="en-US" altLang="ja-JP" sz="2400" dirty="0" err="1">
                          <a:solidFill>
                            <a:srgbClr val="02519A"/>
                          </a:solidFill>
                          <a:latin typeface="メイリオ"/>
                          <a:ea typeface="メイリオ"/>
                          <a:cs typeface="メイリオ"/>
                        </a:rPr>
                        <a:t>iPS</a:t>
                      </a:r>
                      <a:r>
                        <a:rPr lang="ja-JP" altLang="en-US" sz="2400" dirty="0">
                          <a:solidFill>
                            <a:srgbClr val="02519A"/>
                          </a:solidFill>
                          <a:latin typeface="メイリオ"/>
                          <a:ea typeface="メイリオ"/>
                          <a:cs typeface="メイリオ"/>
                        </a:rPr>
                        <a:t>ポータル</a:t>
                      </a:r>
                      <a:endParaRPr lang="en-US" altLang="ja-JP" sz="2400" dirty="0">
                        <a:solidFill>
                          <a:srgbClr val="02519A"/>
                        </a:solidFill>
                        <a:latin typeface="メイリオ"/>
                        <a:ea typeface="メイリオ"/>
                        <a:cs typeface="メイリオ"/>
                      </a:endParaRPr>
                    </a:p>
                  </a:txBody>
                  <a:tcPr marL="31750" marR="31750" marT="31750" marB="31750" horzOverflow="overflow">
                    <a:noFill/>
                  </a:tcPr>
                </a:tc>
                <a:extLst>
                  <a:ext uri="{0D108BD9-81ED-4DB2-BD59-A6C34878D82A}">
                    <a16:rowId xmlns:a16="http://schemas.microsoft.com/office/drawing/2014/main" val="10000"/>
                  </a:ext>
                </a:extLst>
              </a:tr>
            </a:tbl>
          </a:graphicData>
        </a:graphic>
      </p:graphicFrame>
      <p:sp>
        <p:nvSpPr>
          <p:cNvPr id="7" name="テキスト ボックス 6"/>
          <p:cNvSpPr txBox="1"/>
          <p:nvPr/>
        </p:nvSpPr>
        <p:spPr>
          <a:xfrm>
            <a:off x="5009322" y="447261"/>
            <a:ext cx="2524539" cy="127220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584200" rtl="0" fontAlgn="auto" latinLnBrk="1" hangingPunct="0">
              <a:lnSpc>
                <a:spcPct val="100000"/>
              </a:lnSpc>
              <a:spcBef>
                <a:spcPts val="0"/>
              </a:spcBef>
              <a:spcAft>
                <a:spcPts val="0"/>
              </a:spcAft>
              <a:buClrTx/>
              <a:buSzTx/>
              <a:buFontTx/>
              <a:buNone/>
              <a:tabLst/>
            </a:pPr>
            <a:endParaRPr kumimoji="0" lang="ja-JP" altLang="en-US" sz="2400" b="0" i="0" u="none" strike="noStrike" cap="none" spc="0" normalizeH="0" baseline="0" dirty="0">
              <a:ln>
                <a:noFill/>
              </a:ln>
              <a:solidFill>
                <a:schemeClr val="tx2">
                  <a:lumMod val="50000"/>
                </a:schemeClr>
              </a:solidFill>
              <a:effectLst/>
              <a:uFillTx/>
              <a:latin typeface="メイリオ" panose="020B0604030504040204" pitchFamily="50" charset="-128"/>
              <a:ea typeface="メイリオ" panose="020B0604030504040204" pitchFamily="50" charset="-128"/>
              <a:cs typeface="+mn-cs"/>
              <a:sym typeface="Helvetica"/>
            </a:endParaRPr>
          </a:p>
        </p:txBody>
      </p:sp>
    </p:spTree>
    <p:extLst>
      <p:ext uri="{BB962C8B-B14F-4D97-AF65-F5344CB8AC3E}">
        <p14:creationId xmlns:p14="http://schemas.microsoft.com/office/powerpoint/2010/main" val="128443116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96000" y="328538"/>
            <a:ext cx="10800000" cy="523220"/>
          </a:xfrm>
        </p:spPr>
        <p:txBody>
          <a:bodyPr/>
          <a:lstStyle/>
          <a:p>
            <a:r>
              <a:rPr lang="ja-JP" altLang="en-US" dirty="0"/>
              <a:t>弊社</a:t>
            </a:r>
            <a:r>
              <a:rPr lang="en-US" altLang="ja-JP" dirty="0"/>
              <a:t>Capability</a:t>
            </a:r>
            <a:r>
              <a:rPr lang="ja-JP" altLang="en-US" dirty="0"/>
              <a:t>を活用した事業支援事業</a:t>
            </a:r>
            <a:endParaRPr lang="en-US" dirty="0"/>
          </a:p>
        </p:txBody>
      </p:sp>
      <p:sp>
        <p:nvSpPr>
          <p:cNvPr id="7" name="正方形/長方形 6"/>
          <p:cNvSpPr/>
          <p:nvPr/>
        </p:nvSpPr>
        <p:spPr>
          <a:xfrm>
            <a:off x="769621" y="1331505"/>
            <a:ext cx="4741271" cy="3385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6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医療現場のニーズに対応した開発サポート</a:t>
            </a:r>
            <a:endParaRPr lang="en-US" sz="16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9" name="正方形/長方形 8"/>
          <p:cNvSpPr/>
          <p:nvPr/>
        </p:nvSpPr>
        <p:spPr>
          <a:xfrm>
            <a:off x="6365590" y="1331505"/>
            <a:ext cx="4741271" cy="3385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6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市場調査を含む事業計画立案</a:t>
            </a:r>
            <a:endParaRPr lang="en-US" sz="1600" b="1" baseline="30000"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0" name="正方形/長方形 9"/>
          <p:cNvSpPr/>
          <p:nvPr/>
        </p:nvSpPr>
        <p:spPr>
          <a:xfrm>
            <a:off x="769620" y="1845214"/>
            <a:ext cx="4741272" cy="307777"/>
          </a:xfrm>
          <a:prstGeom prst="rect">
            <a:avLst/>
          </a:prstGeom>
        </p:spPr>
        <p:txBody>
          <a:bodyPr wrap="square">
            <a:spAutoFit/>
          </a:bodyPr>
          <a:lstStyle/>
          <a:p>
            <a:r>
              <a:rPr lang="ja-JP" altLang="en-US" sz="1400" b="1" u="sng" dirty="0">
                <a:solidFill>
                  <a:schemeClr val="tx1"/>
                </a:solidFill>
                <a:latin typeface="メイリオ" panose="020B0604030504040204" pitchFamily="50" charset="-128"/>
                <a:ea typeface="メイリオ" panose="020B0604030504040204" pitchFamily="50" charset="-128"/>
              </a:rPr>
              <a:t>弊社の医学部との関係を活かした医療現場ニーズ調査</a:t>
            </a:r>
            <a:endParaRPr lang="en-US" sz="1400" b="1" u="sng" dirty="0">
              <a:solidFill>
                <a:schemeClr val="tx1"/>
              </a:solidFill>
              <a:latin typeface="メイリオ" panose="020B0604030504040204" pitchFamily="50" charset="-128"/>
              <a:ea typeface="メイリオ" panose="020B0604030504040204" pitchFamily="50" charset="-128"/>
            </a:endParaRPr>
          </a:p>
        </p:txBody>
      </p:sp>
      <p:pic>
        <p:nvPicPr>
          <p:cNvPr id="4098" name="Picture 2" descr="ã¡ã¤ã³ã­ã´ï¼ã«ã©ã¼ï¼"/>
          <p:cNvPicPr>
            <a:picLocks noChangeAspect="1" noChangeArrowheads="1"/>
          </p:cNvPicPr>
          <p:nvPr/>
        </p:nvPicPr>
        <p:blipFill rotWithShape="1">
          <a:blip r:embed="rId3">
            <a:extLst>
              <a:ext uri="{28A0092B-C50C-407E-A947-70E740481C1C}">
                <a14:useLocalDpi xmlns:a14="http://schemas.microsoft.com/office/drawing/2010/main" val="0"/>
              </a:ext>
            </a:extLst>
          </a:blip>
          <a:srcRect l="4753"/>
          <a:stretch/>
        </p:blipFill>
        <p:spPr bwMode="auto">
          <a:xfrm>
            <a:off x="769620" y="2957125"/>
            <a:ext cx="1692903" cy="7065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äº¬é½å¤§å­¦"/>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 y="2272489"/>
            <a:ext cx="1939606" cy="509482"/>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2709226" y="2272489"/>
            <a:ext cx="2804160" cy="646331"/>
          </a:xfrm>
          <a:prstGeom prst="rect">
            <a:avLst/>
          </a:prstGeom>
        </p:spPr>
        <p:txBody>
          <a:bodyPr wrap="square">
            <a:spAutoFit/>
          </a:bodyPr>
          <a:lstStyle/>
          <a:p>
            <a:pPr marL="171450" indent="-171450" defTabSz="685800">
              <a:spcBef>
                <a:spcPts val="300"/>
              </a:spcBef>
              <a:spcAft>
                <a:spcPts val="300"/>
              </a:spcAft>
              <a:buSzPct val="75000"/>
              <a:buFont typeface="Arial" panose="020B0604020202020204" pitchFamily="34" charset="0"/>
              <a:buChar char="•"/>
            </a:pPr>
            <a:r>
              <a:rPr lang="ja-JP" altLang="en-US" sz="1200" dirty="0">
                <a:solidFill>
                  <a:schemeClr val="tx1"/>
                </a:solidFill>
                <a:latin typeface="メイリオ" panose="020B0604030504040204" pitchFamily="50" charset="-128"/>
                <a:ea typeface="メイリオ" panose="020B0604030504040204" pitchFamily="50" charset="-128"/>
              </a:rPr>
              <a:t>科学顧問の戸口田教授（腫瘍外科）をはじめとした、医学部教員との</a:t>
            </a:r>
            <a:br>
              <a:rPr lang="en-US" altLang="ja-JP" sz="1200" dirty="0">
                <a:solidFill>
                  <a:schemeClr val="tx1"/>
                </a:solidFill>
                <a:latin typeface="メイリオ" panose="020B0604030504040204" pitchFamily="50" charset="-128"/>
                <a:ea typeface="メイリオ" panose="020B0604030504040204" pitchFamily="50" charset="-128"/>
              </a:rPr>
            </a:br>
            <a:r>
              <a:rPr lang="ja-JP" altLang="en-US" sz="1200" dirty="0">
                <a:solidFill>
                  <a:schemeClr val="tx1"/>
                </a:solidFill>
                <a:latin typeface="メイリオ" panose="020B0604030504040204" pitchFamily="50" charset="-128"/>
                <a:ea typeface="メイリオ" panose="020B0604030504040204" pitchFamily="50" charset="-128"/>
              </a:rPr>
              <a:t>強固な関係</a:t>
            </a:r>
            <a:endParaRPr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2709226" y="2987217"/>
            <a:ext cx="2804160" cy="646331"/>
          </a:xfrm>
          <a:prstGeom prst="rect">
            <a:avLst/>
          </a:prstGeom>
        </p:spPr>
        <p:txBody>
          <a:bodyPr wrap="square">
            <a:spAutoFit/>
          </a:bodyPr>
          <a:lstStyle/>
          <a:p>
            <a:pPr marL="171450" indent="-171450" defTabSz="685800">
              <a:spcBef>
                <a:spcPts val="300"/>
              </a:spcBef>
              <a:spcAft>
                <a:spcPts val="300"/>
              </a:spcAft>
              <a:buSzPct val="75000"/>
              <a:buFont typeface="Arial" panose="020B0604020202020204" pitchFamily="34" charset="0"/>
              <a:buChar char="•"/>
            </a:pPr>
            <a:r>
              <a:rPr lang="en-US" altLang="ja-JP" sz="1200" dirty="0">
                <a:solidFill>
                  <a:schemeClr val="tx1"/>
                </a:solidFill>
                <a:latin typeface="メイリオ" panose="020B0604030504040204" pitchFamily="50" charset="-128"/>
                <a:ea typeface="メイリオ" panose="020B0604030504040204" pitchFamily="50" charset="-128"/>
              </a:rPr>
              <a:t>2018</a:t>
            </a:r>
            <a:r>
              <a:rPr lang="ja-JP" altLang="en-US" sz="1200" dirty="0">
                <a:solidFill>
                  <a:schemeClr val="tx1"/>
                </a:solidFill>
                <a:latin typeface="メイリオ" panose="020B0604030504040204" pitchFamily="50" charset="-128"/>
                <a:ea typeface="メイリオ" panose="020B0604030504040204" pitchFamily="50" charset="-128"/>
              </a:rPr>
              <a:t>年</a:t>
            </a:r>
            <a:r>
              <a:rPr lang="en-US" altLang="ja-JP" sz="1200" dirty="0">
                <a:solidFill>
                  <a:schemeClr val="tx1"/>
                </a:solidFill>
                <a:latin typeface="メイリオ" panose="020B0604030504040204" pitchFamily="50" charset="-128"/>
                <a:ea typeface="メイリオ" panose="020B0604030504040204" pitchFamily="50" charset="-128"/>
              </a:rPr>
              <a:t>7</a:t>
            </a:r>
            <a:r>
              <a:rPr lang="ja-JP" altLang="en-US" sz="1200" dirty="0">
                <a:solidFill>
                  <a:schemeClr val="tx1"/>
                </a:solidFill>
                <a:latin typeface="メイリオ" panose="020B0604030504040204" pitchFamily="50" charset="-128"/>
                <a:ea typeface="メイリオ" panose="020B0604030504040204" pitchFamily="50" charset="-128"/>
              </a:rPr>
              <a:t>月、</a:t>
            </a:r>
            <a:r>
              <a:rPr lang="en-US" altLang="ja-JP" sz="1200" dirty="0" err="1">
                <a:solidFill>
                  <a:schemeClr val="tx1"/>
                </a:solidFill>
                <a:latin typeface="メイリオ" panose="020B0604030504040204" pitchFamily="50" charset="-128"/>
                <a:ea typeface="メイリオ" panose="020B0604030504040204" pitchFamily="50" charset="-128"/>
              </a:rPr>
              <a:t>iPS</a:t>
            </a:r>
            <a:r>
              <a:rPr lang="ja-JP" altLang="en-US" sz="1200" dirty="0">
                <a:solidFill>
                  <a:schemeClr val="tx1"/>
                </a:solidFill>
                <a:latin typeface="メイリオ" panose="020B0604030504040204" pitchFamily="50" charset="-128"/>
                <a:ea typeface="メイリオ" panose="020B0604030504040204" pitchFamily="50" charset="-128"/>
              </a:rPr>
              <a:t>細胞の技術を用いた創薬及び再生医療への応用に関して連携・協力するための協定を締結</a:t>
            </a:r>
            <a:endParaRPr lang="en-US" altLang="ja-JP" sz="1200" dirty="0">
              <a:solidFill>
                <a:schemeClr val="tx1"/>
              </a:solidFill>
              <a:latin typeface="メイリオ" panose="020B0604030504040204" pitchFamily="50" charset="-128"/>
              <a:ea typeface="メイリオ" panose="020B0604030504040204" pitchFamily="50" charset="-128"/>
            </a:endParaRPr>
          </a:p>
        </p:txBody>
      </p:sp>
      <p:pic>
        <p:nvPicPr>
          <p:cNvPr id="4102" name="Picture 6" descr="ãå¤§éªå¤§å­¦ ã­ã´ãã®ç»åæ¤ç´¢çµæ"/>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727" t="13156" r="18277" b="11117"/>
          <a:stretch/>
        </p:blipFill>
        <p:spPr bwMode="auto">
          <a:xfrm>
            <a:off x="769620" y="3833928"/>
            <a:ext cx="1601593" cy="492499"/>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p:cNvSpPr/>
          <p:nvPr/>
        </p:nvSpPr>
        <p:spPr>
          <a:xfrm>
            <a:off x="2709226" y="3757013"/>
            <a:ext cx="2804160" cy="646331"/>
          </a:xfrm>
          <a:prstGeom prst="rect">
            <a:avLst/>
          </a:prstGeom>
        </p:spPr>
        <p:txBody>
          <a:bodyPr wrap="square">
            <a:spAutoFit/>
          </a:bodyPr>
          <a:lstStyle/>
          <a:p>
            <a:pPr marL="171450" indent="-171450" defTabSz="685800">
              <a:spcBef>
                <a:spcPts val="300"/>
              </a:spcBef>
              <a:spcAft>
                <a:spcPts val="300"/>
              </a:spcAft>
              <a:buSzPct val="75000"/>
              <a:buFont typeface="Arial" panose="020B0604020202020204" pitchFamily="34" charset="0"/>
              <a:buChar char="•"/>
            </a:pPr>
            <a:r>
              <a:rPr lang="ja-JP" altLang="en-US" sz="1200" dirty="0">
                <a:solidFill>
                  <a:schemeClr val="tx1"/>
                </a:solidFill>
                <a:latin typeface="メイリオ" panose="020B0604030504040204" pitchFamily="50" charset="-128"/>
                <a:ea typeface="メイリオ" panose="020B0604030504040204" pitchFamily="50" charset="-128"/>
              </a:rPr>
              <a:t>眼科教室西田教授の技術を基に角膜再生を目指すレイメイ社の支援を行うなど、強固な関係を維持</a:t>
            </a:r>
            <a:endParaRPr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6" name="角丸四角形 15"/>
          <p:cNvSpPr/>
          <p:nvPr/>
        </p:nvSpPr>
        <p:spPr>
          <a:xfrm>
            <a:off x="769621" y="4552373"/>
            <a:ext cx="4741271" cy="1634335"/>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91440" rtlCol="0" anchor="t">
            <a:noAutofit/>
          </a:bodyPr>
          <a:lstStyle/>
          <a:p>
            <a:pPr marL="117475" lvl="1">
              <a:spcBef>
                <a:spcPts val="600"/>
              </a:spcBef>
              <a:spcAft>
                <a:spcPts val="600"/>
              </a:spcAft>
            </a:pPr>
            <a:r>
              <a:rPr lang="ja-JP" altLang="en-US" sz="1200" b="1" u="sng"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その他弊社と関係の深い大学医学部の例</a:t>
            </a:r>
            <a:endParaRPr lang="en-US" altLang="ja-JP" sz="1200" b="1" u="sng"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461963" lvl="1" indent="-222250">
              <a:spcAft>
                <a:spcPts val="300"/>
              </a:spcAft>
              <a:buFont typeface="Wingdings" panose="05000000000000000000" pitchFamily="2" charset="2"/>
              <a:buChar char="Ø"/>
            </a:pPr>
            <a:endParaRPr lang="ja-JP" altLang="en-US" sz="12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pic>
        <p:nvPicPr>
          <p:cNvPr id="4104" name="Picture 8" descr="ãäº¬é½åºç«å»ç§å¤§å­¦ ã­ã´ãã®ç»åæ¤ç´¢çµæ"/>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5293" y="5049994"/>
            <a:ext cx="870625" cy="52237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ãæ±äº¬å¥³å­å»å¤§ãã­ã´ãã®ç»åæ¤ç´¢çµæ"/>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1609" y="5050783"/>
            <a:ext cx="747814" cy="52079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ãæ±åå¤§å­¦ãã­ã´ãã®ç»åæ¤ç´¢çµæ"/>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228" t="6188" r="16154" b="12839"/>
          <a:stretch/>
        </p:blipFill>
        <p:spPr bwMode="auto">
          <a:xfrm>
            <a:off x="3281788" y="5021749"/>
            <a:ext cx="451475" cy="540657"/>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ãä¹å·å¤§å­¦ãã­ã´ãã®ç»åæ¤ç´¢çµæ"/>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214" t="8817" r="9816" b="10540"/>
          <a:stretch/>
        </p:blipFill>
        <p:spPr bwMode="auto">
          <a:xfrm>
            <a:off x="3991248" y="5031384"/>
            <a:ext cx="490942" cy="521385"/>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ãæ¥æ¬å»ç§å¤§å­¦ãã­ã´ãã®ç»åæ¤ç´¢çµæ"/>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40176" y="5031093"/>
            <a:ext cx="495867" cy="521965"/>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ãç¦å³¶çç«å»ç§å¤§å­¦å¤§å­¦ãã­ã´ãã®ç»åæ¤ç´¢çµæ"/>
          <p:cNvPicPr>
            <a:picLocks noChangeAspect="1" noChangeArrowheads="1"/>
          </p:cNvPicPr>
          <p:nvPr/>
        </p:nvPicPr>
        <p:blipFill rotWithShape="1">
          <a:blip r:embed="rId11">
            <a:extLst>
              <a:ext uri="{28A0092B-C50C-407E-A947-70E740481C1C}">
                <a14:useLocalDpi xmlns:a14="http://schemas.microsoft.com/office/drawing/2010/main" val="0"/>
              </a:ext>
            </a:extLst>
          </a:blip>
          <a:srcRect l="5771" t="18597" r="6134"/>
          <a:stretch/>
        </p:blipFill>
        <p:spPr bwMode="auto">
          <a:xfrm>
            <a:off x="994905" y="5688161"/>
            <a:ext cx="1515700" cy="381966"/>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http://www.u-ryukyu.ac.jp/wp-content/uploads/2019/03/img011-400x106.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18887" y="5684052"/>
            <a:ext cx="1468920" cy="389265"/>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ã­ã´ãã¼ã¯ï¼æ¨ªçµã¿ï¼"/>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6640" t="11178" r="8127" b="17884"/>
          <a:stretch/>
        </p:blipFill>
        <p:spPr bwMode="auto">
          <a:xfrm>
            <a:off x="4222697" y="5689740"/>
            <a:ext cx="1017599" cy="378983"/>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æ ªå¼ä¼ç¤¾ã¨ãã»ãã£ã»ãã£ã»ãã¼ã¿çµå¶ç ç©¶æ ã­ã´"/>
          <p:cNvPicPr>
            <a:picLocks noChangeAspect="1" noChangeArrowheads="1"/>
          </p:cNvPicPr>
          <p:nvPr/>
        </p:nvPicPr>
        <p:blipFill rotWithShape="1">
          <a:blip r:embed="rId14">
            <a:extLst>
              <a:ext uri="{28A0092B-C50C-407E-A947-70E740481C1C}">
                <a14:useLocalDpi xmlns:a14="http://schemas.microsoft.com/office/drawing/2010/main" val="0"/>
              </a:ext>
            </a:extLst>
          </a:blip>
          <a:srcRect l="2515" t="32278" r="2678" b="29958"/>
          <a:stretch/>
        </p:blipFill>
        <p:spPr bwMode="auto">
          <a:xfrm>
            <a:off x="7471968" y="2026596"/>
            <a:ext cx="2528514" cy="755375"/>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p:cNvSpPr/>
          <p:nvPr/>
        </p:nvSpPr>
        <p:spPr>
          <a:xfrm>
            <a:off x="6365589" y="2957125"/>
            <a:ext cx="4741271" cy="1015663"/>
          </a:xfrm>
          <a:prstGeom prst="rect">
            <a:avLst/>
          </a:prstGeom>
        </p:spPr>
        <p:txBody>
          <a:bodyPr wrap="square">
            <a:spAutoFit/>
          </a:bodyPr>
          <a:lstStyle/>
          <a:p>
            <a:pPr marL="171450" indent="-171450" defTabSz="685800">
              <a:spcBef>
                <a:spcPts val="300"/>
              </a:spcBef>
              <a:spcAft>
                <a:spcPts val="300"/>
              </a:spcAft>
              <a:buSzPct val="75000"/>
              <a:buFont typeface="Arial" panose="020B0604020202020204" pitchFamily="34" charset="0"/>
              <a:buChar char="•"/>
            </a:pPr>
            <a:r>
              <a:rPr lang="en-US" altLang="ja-JP" sz="1200" dirty="0">
                <a:solidFill>
                  <a:schemeClr val="tx1"/>
                </a:solidFill>
                <a:latin typeface="メイリオ" panose="020B0604030504040204" pitchFamily="50" charset="-128"/>
                <a:ea typeface="メイリオ" panose="020B0604030504040204" pitchFamily="50" charset="-128"/>
              </a:rPr>
              <a:t>2018</a:t>
            </a:r>
            <a:r>
              <a:rPr lang="ja-JP" altLang="en-US" sz="1200" dirty="0">
                <a:solidFill>
                  <a:schemeClr val="tx1"/>
                </a:solidFill>
                <a:latin typeface="メイリオ" panose="020B0604030504040204" pitchFamily="50" charset="-128"/>
                <a:ea typeface="メイリオ" panose="020B0604030504040204" pitchFamily="50" charset="-128"/>
              </a:rPr>
              <a:t>年</a:t>
            </a:r>
            <a:r>
              <a:rPr lang="en-US" altLang="ja-JP" sz="1200" dirty="0">
                <a:solidFill>
                  <a:schemeClr val="tx1"/>
                </a:solidFill>
                <a:latin typeface="メイリオ" panose="020B0604030504040204" pitchFamily="50" charset="-128"/>
                <a:ea typeface="メイリオ" panose="020B0604030504040204" pitchFamily="50" charset="-128"/>
              </a:rPr>
              <a:t>1</a:t>
            </a:r>
            <a:r>
              <a:rPr lang="ja-JP" altLang="en-US" sz="1200" dirty="0">
                <a:solidFill>
                  <a:schemeClr val="tx1"/>
                </a:solidFill>
                <a:latin typeface="メイリオ" panose="020B0604030504040204" pitchFamily="50" charset="-128"/>
                <a:ea typeface="メイリオ" panose="020B0604030504040204" pitchFamily="50" charset="-128"/>
              </a:rPr>
              <a:t>月、</a:t>
            </a:r>
            <a:r>
              <a:rPr lang="en-US" altLang="ja-JP" sz="1200" dirty="0">
                <a:solidFill>
                  <a:schemeClr val="tx1"/>
                </a:solidFill>
                <a:latin typeface="メイリオ" panose="020B0604030504040204" pitchFamily="50" charset="-128"/>
                <a:ea typeface="メイリオ" panose="020B0604030504040204" pitchFamily="50" charset="-128"/>
              </a:rPr>
              <a:t>NTT</a:t>
            </a:r>
            <a:r>
              <a:rPr lang="ja-JP" altLang="en-US" sz="1200" dirty="0">
                <a:solidFill>
                  <a:schemeClr val="tx1"/>
                </a:solidFill>
                <a:latin typeface="メイリオ" panose="020B0604030504040204" pitchFamily="50" charset="-128"/>
                <a:ea typeface="メイリオ" panose="020B0604030504040204" pitchFamily="50" charset="-128"/>
              </a:rPr>
              <a:t>データ経営研究所と業務提携を締結。ライフサイエンス分野において高度な専門性に基づく技術評価、ファイナンスなど事業化支援から経営戦略・事業計画策定、アライアンス支援など幅広いサービスをベンチャー企業、当該分野に新規参入を計画する大手企業に提供</a:t>
            </a:r>
            <a:endParaRPr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27" name="角丸四角形 26"/>
          <p:cNvSpPr/>
          <p:nvPr/>
        </p:nvSpPr>
        <p:spPr>
          <a:xfrm>
            <a:off x="6365588" y="4552372"/>
            <a:ext cx="4741271" cy="1634335"/>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91440" rtlCol="0" anchor="t">
            <a:noAutofit/>
          </a:bodyPr>
          <a:lstStyle/>
          <a:p>
            <a:pPr marL="117475" lvl="1">
              <a:spcBef>
                <a:spcPts val="600"/>
              </a:spcBef>
              <a:spcAft>
                <a:spcPts val="600"/>
              </a:spcAft>
            </a:pPr>
            <a:r>
              <a:rPr lang="ja-JP" altLang="en-US" sz="1200" b="1" u="sng"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大手金融機関等における弊社社員の事業計画策定経験</a:t>
            </a:r>
            <a:endParaRPr lang="en-US" altLang="ja-JP" sz="1200" b="1" u="sng"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461963" lvl="1" indent="-222250">
              <a:spcAft>
                <a:spcPts val="300"/>
              </a:spcAft>
              <a:buFont typeface="Wingdings" panose="05000000000000000000" pitchFamily="2" charset="2"/>
              <a:buChar char="Ø"/>
            </a:pPr>
            <a:endParaRPr lang="ja-JP" altLang="en-US" sz="12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pic>
        <p:nvPicPr>
          <p:cNvPr id="12" name="図 11"/>
          <p:cNvPicPr>
            <a:picLocks noChangeAspect="1"/>
          </p:cNvPicPr>
          <p:nvPr/>
        </p:nvPicPr>
        <p:blipFill>
          <a:blip r:embed="rId15"/>
          <a:stretch>
            <a:fillRect/>
          </a:stretch>
        </p:blipFill>
        <p:spPr>
          <a:xfrm>
            <a:off x="8270349" y="5011089"/>
            <a:ext cx="609600" cy="609600"/>
          </a:xfrm>
          <a:prstGeom prst="rect">
            <a:avLst/>
          </a:prstGeom>
        </p:spPr>
      </p:pic>
      <p:sp>
        <p:nvSpPr>
          <p:cNvPr id="14" name="AutoShape 28" descr="ãmorgan stanley logoãã®ç»åæ¤ç´¢çµ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図 18"/>
          <p:cNvPicPr>
            <a:picLocks noChangeAspect="1"/>
          </p:cNvPicPr>
          <p:nvPr/>
        </p:nvPicPr>
        <p:blipFill rotWithShape="1">
          <a:blip r:embed="rId16"/>
          <a:srcRect l="7261" t="33684" r="6259" b="33937"/>
          <a:stretch/>
        </p:blipFill>
        <p:spPr>
          <a:xfrm>
            <a:off x="9217488" y="5137394"/>
            <a:ext cx="1721578" cy="347575"/>
          </a:xfrm>
          <a:prstGeom prst="rect">
            <a:avLst/>
          </a:prstGeom>
        </p:spPr>
      </p:pic>
      <p:pic>
        <p:nvPicPr>
          <p:cNvPr id="23" name="図 22"/>
          <p:cNvPicPr>
            <a:picLocks noChangeAspect="1"/>
          </p:cNvPicPr>
          <p:nvPr/>
        </p:nvPicPr>
        <p:blipFill>
          <a:blip r:embed="rId17"/>
          <a:stretch>
            <a:fillRect/>
          </a:stretch>
        </p:blipFill>
        <p:spPr>
          <a:xfrm>
            <a:off x="7086198" y="5718682"/>
            <a:ext cx="1488951" cy="377245"/>
          </a:xfrm>
          <a:prstGeom prst="rect">
            <a:avLst/>
          </a:prstGeom>
        </p:spPr>
      </p:pic>
      <p:pic>
        <p:nvPicPr>
          <p:cNvPr id="25" name="図 24"/>
          <p:cNvPicPr>
            <a:picLocks noChangeAspect="1"/>
          </p:cNvPicPr>
          <p:nvPr/>
        </p:nvPicPr>
        <p:blipFill rotWithShape="1">
          <a:blip r:embed="rId18"/>
          <a:srcRect t="43942" b="35884"/>
          <a:stretch/>
        </p:blipFill>
        <p:spPr>
          <a:xfrm>
            <a:off x="8984605" y="5756756"/>
            <a:ext cx="1487627" cy="301095"/>
          </a:xfrm>
          <a:prstGeom prst="rect">
            <a:avLst/>
          </a:prstGeom>
        </p:spPr>
      </p:pic>
      <p:pic>
        <p:nvPicPr>
          <p:cNvPr id="29" name="図 28"/>
          <p:cNvPicPr>
            <a:picLocks noChangeAspect="1"/>
          </p:cNvPicPr>
          <p:nvPr/>
        </p:nvPicPr>
        <p:blipFill rotWithShape="1">
          <a:blip r:embed="rId19"/>
          <a:srcRect l="10069" t="40296" r="10626" b="39252"/>
          <a:stretch/>
        </p:blipFill>
        <p:spPr>
          <a:xfrm>
            <a:off x="6559403" y="5134084"/>
            <a:ext cx="1373407" cy="354195"/>
          </a:xfrm>
          <a:prstGeom prst="rect">
            <a:avLst/>
          </a:prstGeom>
        </p:spPr>
      </p:pic>
      <p:sp>
        <p:nvSpPr>
          <p:cNvPr id="32" name="スライド番号プレースホルダー 5">
            <a:extLst>
              <a:ext uri="{FF2B5EF4-FFF2-40B4-BE49-F238E27FC236}">
                <a16:creationId xmlns:a16="http://schemas.microsoft.com/office/drawing/2014/main" id="{0634E439-E78C-4958-AB5B-56FEFF2A3532}"/>
              </a:ext>
            </a:extLst>
          </p:cNvPr>
          <p:cNvSpPr txBox="1">
            <a:spLocks/>
          </p:cNvSpPr>
          <p:nvPr/>
        </p:nvSpPr>
        <p:spPr>
          <a:xfrm>
            <a:off x="10989942" y="6196534"/>
            <a:ext cx="506058" cy="277200"/>
          </a:xfrm>
          <a:prstGeom prst="rect">
            <a:avLst/>
          </a:prstGeom>
        </p:spPr>
        <p:txBody>
          <a:bodyPr/>
          <a:lstStyle>
            <a:lvl1pPr defTabSz="292100">
              <a:defRPr sz="1400">
                <a:solidFill>
                  <a:srgbClr val="FFFFFF"/>
                </a:solidFill>
                <a:latin typeface="+mn-lt"/>
                <a:ea typeface="+mn-ea"/>
                <a:cs typeface="+mn-cs"/>
                <a:sym typeface="Helvetica"/>
              </a:defRPr>
            </a:lvl1pPr>
            <a:lvl2pPr defTabSz="292100">
              <a:defRPr sz="1400">
                <a:solidFill>
                  <a:srgbClr val="FFFFFF"/>
                </a:solidFill>
                <a:latin typeface="+mn-lt"/>
                <a:ea typeface="+mn-ea"/>
                <a:cs typeface="+mn-cs"/>
                <a:sym typeface="Helvetica"/>
              </a:defRPr>
            </a:lvl2pPr>
            <a:lvl3pPr defTabSz="292100">
              <a:defRPr sz="1400">
                <a:solidFill>
                  <a:srgbClr val="FFFFFF"/>
                </a:solidFill>
                <a:latin typeface="+mn-lt"/>
                <a:ea typeface="+mn-ea"/>
                <a:cs typeface="+mn-cs"/>
                <a:sym typeface="Helvetica"/>
              </a:defRPr>
            </a:lvl3pPr>
            <a:lvl4pPr defTabSz="292100">
              <a:defRPr sz="1400">
                <a:solidFill>
                  <a:srgbClr val="FFFFFF"/>
                </a:solidFill>
                <a:latin typeface="+mn-lt"/>
                <a:ea typeface="+mn-ea"/>
                <a:cs typeface="+mn-cs"/>
                <a:sym typeface="Helvetica"/>
              </a:defRPr>
            </a:lvl4pPr>
            <a:lvl5pPr defTabSz="292100">
              <a:defRPr sz="1400">
                <a:solidFill>
                  <a:srgbClr val="FFFFFF"/>
                </a:solidFill>
                <a:latin typeface="+mn-lt"/>
                <a:ea typeface="+mn-ea"/>
                <a:cs typeface="+mn-cs"/>
                <a:sym typeface="Helvetica"/>
              </a:defRPr>
            </a:lvl5pPr>
            <a:lvl6pPr defTabSz="292100">
              <a:defRPr sz="1400">
                <a:solidFill>
                  <a:srgbClr val="FFFFFF"/>
                </a:solidFill>
                <a:latin typeface="+mn-lt"/>
                <a:ea typeface="+mn-ea"/>
                <a:cs typeface="+mn-cs"/>
                <a:sym typeface="Helvetica"/>
              </a:defRPr>
            </a:lvl6pPr>
            <a:lvl7pPr defTabSz="292100">
              <a:defRPr sz="1400">
                <a:solidFill>
                  <a:srgbClr val="FFFFFF"/>
                </a:solidFill>
                <a:latin typeface="+mn-lt"/>
                <a:ea typeface="+mn-ea"/>
                <a:cs typeface="+mn-cs"/>
                <a:sym typeface="Helvetica"/>
              </a:defRPr>
            </a:lvl7pPr>
            <a:lvl8pPr defTabSz="292100">
              <a:defRPr sz="1400">
                <a:solidFill>
                  <a:srgbClr val="FFFFFF"/>
                </a:solidFill>
                <a:latin typeface="+mn-lt"/>
                <a:ea typeface="+mn-ea"/>
                <a:cs typeface="+mn-cs"/>
                <a:sym typeface="Helvetica"/>
              </a:defRPr>
            </a:lvl8pPr>
            <a:lvl9pPr defTabSz="292100">
              <a:defRPr sz="1400">
                <a:solidFill>
                  <a:srgbClr val="FFFFFF"/>
                </a:solidFill>
                <a:latin typeface="+mn-lt"/>
                <a:ea typeface="+mn-ea"/>
                <a:cs typeface="+mn-cs"/>
                <a:sym typeface="Helvetica"/>
              </a:defRPr>
            </a:lvl9pPr>
          </a:lstStyle>
          <a:p>
            <a:pPr algn="r"/>
            <a:fld id="{33EC3C43-8795-4F1D-8838-7ABC8F2613BC}" type="slidenum">
              <a:rPr lang="ja-JP" altLang="en-US" sz="1200" smtClean="0">
                <a:solidFill>
                  <a:schemeClr val="bg1">
                    <a:lumMod val="50000"/>
                  </a:schemeClr>
                </a:solidFill>
              </a:rPr>
              <a:pPr algn="r"/>
              <a:t>10</a:t>
            </a:fld>
            <a:endParaRPr lang="ja-JP" altLang="en-US" sz="1200" dirty="0">
              <a:solidFill>
                <a:schemeClr val="bg1">
                  <a:lumMod val="50000"/>
                </a:schemeClr>
              </a:solidFill>
            </a:endParaRPr>
          </a:p>
        </p:txBody>
      </p:sp>
    </p:spTree>
    <p:extLst>
      <p:ext uri="{BB962C8B-B14F-4D97-AF65-F5344CB8AC3E}">
        <p14:creationId xmlns:p14="http://schemas.microsoft.com/office/powerpoint/2010/main" val="3542686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7399" y="1987965"/>
            <a:ext cx="3647398" cy="2735547"/>
          </a:xfrm>
          <a:prstGeom prst="rect">
            <a:avLst/>
          </a:prstGeom>
        </p:spPr>
      </p:pic>
      <p:sp>
        <p:nvSpPr>
          <p:cNvPr id="6" name="タイトル 3"/>
          <p:cNvSpPr>
            <a:spLocks noGrp="1"/>
          </p:cNvSpPr>
          <p:nvPr>
            <p:ph type="title"/>
          </p:nvPr>
        </p:nvSpPr>
        <p:spPr>
          <a:xfrm>
            <a:off x="562591" y="107992"/>
            <a:ext cx="11068736" cy="954107"/>
          </a:xfrm>
        </p:spPr>
        <p:txBody>
          <a:bodyPr/>
          <a:lstStyle/>
          <a:p>
            <a:r>
              <a:rPr lang="ja-JP" altLang="en-US" sz="2800" dirty="0"/>
              <a:t>支援実績：アプリケーションデータ取得、ポスター発表</a:t>
            </a:r>
            <a:br>
              <a:rPr lang="en-US" altLang="ja-JP" sz="2800" dirty="0"/>
            </a:br>
            <a:r>
              <a:rPr lang="ja-JP" altLang="en-US" sz="2800" dirty="0"/>
              <a:t>（ノバ・バイオメディカル様）</a:t>
            </a:r>
            <a:endParaRPr kumimoji="1" lang="ja-JP" altLang="en-US" sz="28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567" y="2053235"/>
            <a:ext cx="2088232" cy="260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図 8"/>
          <p:cNvPicPr>
            <a:picLocks noChangeAspect="1"/>
          </p:cNvPicPr>
          <p:nvPr/>
        </p:nvPicPr>
        <p:blipFill>
          <a:blip r:embed="rId5"/>
          <a:stretch>
            <a:fillRect/>
          </a:stretch>
        </p:blipFill>
        <p:spPr>
          <a:xfrm>
            <a:off x="4393949" y="1514142"/>
            <a:ext cx="2826494" cy="4341552"/>
          </a:xfrm>
          <a:prstGeom prst="rect">
            <a:avLst/>
          </a:prstGeom>
        </p:spPr>
      </p:pic>
      <p:sp>
        <p:nvSpPr>
          <p:cNvPr id="10" name="テキスト ボックス 9"/>
          <p:cNvSpPr txBox="1"/>
          <p:nvPr/>
        </p:nvSpPr>
        <p:spPr>
          <a:xfrm>
            <a:off x="494834" y="5717195"/>
            <a:ext cx="2605200" cy="738664"/>
          </a:xfrm>
          <a:prstGeom prst="rect">
            <a:avLst/>
          </a:prstGeom>
          <a:noFill/>
        </p:spPr>
        <p:txBody>
          <a:bodyPr wrap="none" rtlCol="0">
            <a:spAutoFit/>
          </a:bodyPr>
          <a:lstStyle/>
          <a:p>
            <a:r>
              <a:rPr lang="en-US" altLang="ja-JP" dirty="0" err="1">
                <a:solidFill>
                  <a:schemeClr val="tx1"/>
                </a:solidFill>
                <a:latin typeface="メイリオ" panose="020B0604030504040204" pitchFamily="50" charset="-128"/>
                <a:ea typeface="メイリオ" panose="020B0604030504040204" pitchFamily="50" charset="-128"/>
              </a:rPr>
              <a:t>iPS</a:t>
            </a:r>
            <a:r>
              <a:rPr lang="ja-JP" altLang="en-US" dirty="0">
                <a:solidFill>
                  <a:schemeClr val="tx1"/>
                </a:solidFill>
                <a:latin typeface="メイリオ" panose="020B0604030504040204" pitchFamily="50" charset="-128"/>
                <a:ea typeface="メイリオ" panose="020B0604030504040204" pitchFamily="50" charset="-128"/>
              </a:rPr>
              <a:t>ポータルが受託試験として</a:t>
            </a:r>
            <a:endParaRPr lang="en-US" altLang="ja-JP" dirty="0">
              <a:solidFill>
                <a:schemeClr val="tx1"/>
              </a:solidFill>
              <a:latin typeface="メイリオ" panose="020B0604030504040204" pitchFamily="50" charset="-128"/>
              <a:ea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rPr>
              <a:t>製品を使用し、</a:t>
            </a:r>
            <a:endParaRPr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デモデータを取得</a:t>
            </a:r>
          </a:p>
        </p:txBody>
      </p:sp>
      <p:sp>
        <p:nvSpPr>
          <p:cNvPr id="11" name="右矢印 10"/>
          <p:cNvSpPr/>
          <p:nvPr/>
        </p:nvSpPr>
        <p:spPr>
          <a:xfrm>
            <a:off x="3928866" y="5397155"/>
            <a:ext cx="501556" cy="9170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ja-JP" altLang="en-US" sz="2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2" name="テキスト ボックス 11"/>
          <p:cNvSpPr txBox="1"/>
          <p:nvPr/>
        </p:nvSpPr>
        <p:spPr>
          <a:xfrm>
            <a:off x="4998682" y="5855694"/>
            <a:ext cx="1261884" cy="307777"/>
          </a:xfrm>
          <a:prstGeom prst="rect">
            <a:avLst/>
          </a:prstGeom>
          <a:noFill/>
        </p:spPr>
        <p:txBody>
          <a:bodyPr wrap="none" rtlCol="0">
            <a:spAutoFit/>
          </a:bodyPr>
          <a:lstStyle/>
          <a:p>
            <a:r>
              <a:rPr kumimoji="1" lang="ja-JP" altLang="en-US" dirty="0">
                <a:solidFill>
                  <a:schemeClr val="tx1"/>
                </a:solidFill>
                <a:latin typeface="メイリオ" panose="020B0604030504040204" pitchFamily="50" charset="-128"/>
                <a:ea typeface="メイリオ" panose="020B0604030504040204" pitchFamily="50" charset="-128"/>
              </a:rPr>
              <a:t>ポスター作成</a:t>
            </a:r>
          </a:p>
        </p:txBody>
      </p:sp>
      <p:sp>
        <p:nvSpPr>
          <p:cNvPr id="13" name="右矢印 12"/>
          <p:cNvSpPr/>
          <p:nvPr/>
        </p:nvSpPr>
        <p:spPr>
          <a:xfrm>
            <a:off x="7252060" y="5397155"/>
            <a:ext cx="501556" cy="9170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ja-JP" altLang="en-US" sz="2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4" name="テキスト ボックス 13"/>
          <p:cNvSpPr txBox="1"/>
          <p:nvPr/>
        </p:nvSpPr>
        <p:spPr>
          <a:xfrm>
            <a:off x="8052938" y="5671028"/>
            <a:ext cx="2698175" cy="523220"/>
          </a:xfrm>
          <a:prstGeom prst="rect">
            <a:avLst/>
          </a:prstGeom>
          <a:noFill/>
        </p:spPr>
        <p:txBody>
          <a:bodyPr wrap="none" rtlCol="0">
            <a:spAutoFit/>
          </a:bodyPr>
          <a:lstStyle/>
          <a:p>
            <a:r>
              <a:rPr kumimoji="1" lang="ja-JP" altLang="en-US" dirty="0">
                <a:solidFill>
                  <a:schemeClr val="tx1"/>
                </a:solidFill>
                <a:latin typeface="メイリオ" panose="020B0604030504040204" pitchFamily="50" charset="-128"/>
                <a:ea typeface="メイリオ" panose="020B0604030504040204" pitchFamily="50" charset="-128"/>
              </a:rPr>
              <a:t>研究員を学会に派遣し、一緒に</a:t>
            </a:r>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ポスター発表</a:t>
            </a:r>
          </a:p>
        </p:txBody>
      </p:sp>
      <p:sp>
        <p:nvSpPr>
          <p:cNvPr id="15" name="スライド番号プレースホルダー 5">
            <a:extLst>
              <a:ext uri="{FF2B5EF4-FFF2-40B4-BE49-F238E27FC236}">
                <a16:creationId xmlns:a16="http://schemas.microsoft.com/office/drawing/2014/main" id="{793C3E0C-4096-49FB-A60C-CD7C82351067}"/>
              </a:ext>
            </a:extLst>
          </p:cNvPr>
          <p:cNvSpPr txBox="1">
            <a:spLocks/>
          </p:cNvSpPr>
          <p:nvPr/>
        </p:nvSpPr>
        <p:spPr>
          <a:xfrm>
            <a:off x="10989942" y="6196534"/>
            <a:ext cx="506058" cy="277200"/>
          </a:xfrm>
          <a:prstGeom prst="rect">
            <a:avLst/>
          </a:prstGeom>
        </p:spPr>
        <p:txBody>
          <a:bodyPr/>
          <a:lstStyle>
            <a:lvl1pPr defTabSz="292100">
              <a:defRPr sz="1400">
                <a:solidFill>
                  <a:srgbClr val="FFFFFF"/>
                </a:solidFill>
                <a:latin typeface="+mn-lt"/>
                <a:ea typeface="+mn-ea"/>
                <a:cs typeface="+mn-cs"/>
                <a:sym typeface="Helvetica"/>
              </a:defRPr>
            </a:lvl1pPr>
            <a:lvl2pPr defTabSz="292100">
              <a:defRPr sz="1400">
                <a:solidFill>
                  <a:srgbClr val="FFFFFF"/>
                </a:solidFill>
                <a:latin typeface="+mn-lt"/>
                <a:ea typeface="+mn-ea"/>
                <a:cs typeface="+mn-cs"/>
                <a:sym typeface="Helvetica"/>
              </a:defRPr>
            </a:lvl2pPr>
            <a:lvl3pPr defTabSz="292100">
              <a:defRPr sz="1400">
                <a:solidFill>
                  <a:srgbClr val="FFFFFF"/>
                </a:solidFill>
                <a:latin typeface="+mn-lt"/>
                <a:ea typeface="+mn-ea"/>
                <a:cs typeface="+mn-cs"/>
                <a:sym typeface="Helvetica"/>
              </a:defRPr>
            </a:lvl3pPr>
            <a:lvl4pPr defTabSz="292100">
              <a:defRPr sz="1400">
                <a:solidFill>
                  <a:srgbClr val="FFFFFF"/>
                </a:solidFill>
                <a:latin typeface="+mn-lt"/>
                <a:ea typeface="+mn-ea"/>
                <a:cs typeface="+mn-cs"/>
                <a:sym typeface="Helvetica"/>
              </a:defRPr>
            </a:lvl4pPr>
            <a:lvl5pPr defTabSz="292100">
              <a:defRPr sz="1400">
                <a:solidFill>
                  <a:srgbClr val="FFFFFF"/>
                </a:solidFill>
                <a:latin typeface="+mn-lt"/>
                <a:ea typeface="+mn-ea"/>
                <a:cs typeface="+mn-cs"/>
                <a:sym typeface="Helvetica"/>
              </a:defRPr>
            </a:lvl5pPr>
            <a:lvl6pPr defTabSz="292100">
              <a:defRPr sz="1400">
                <a:solidFill>
                  <a:srgbClr val="FFFFFF"/>
                </a:solidFill>
                <a:latin typeface="+mn-lt"/>
                <a:ea typeface="+mn-ea"/>
                <a:cs typeface="+mn-cs"/>
                <a:sym typeface="Helvetica"/>
              </a:defRPr>
            </a:lvl6pPr>
            <a:lvl7pPr defTabSz="292100">
              <a:defRPr sz="1400">
                <a:solidFill>
                  <a:srgbClr val="FFFFFF"/>
                </a:solidFill>
                <a:latin typeface="+mn-lt"/>
                <a:ea typeface="+mn-ea"/>
                <a:cs typeface="+mn-cs"/>
                <a:sym typeface="Helvetica"/>
              </a:defRPr>
            </a:lvl7pPr>
            <a:lvl8pPr defTabSz="292100">
              <a:defRPr sz="1400">
                <a:solidFill>
                  <a:srgbClr val="FFFFFF"/>
                </a:solidFill>
                <a:latin typeface="+mn-lt"/>
                <a:ea typeface="+mn-ea"/>
                <a:cs typeface="+mn-cs"/>
                <a:sym typeface="Helvetica"/>
              </a:defRPr>
            </a:lvl8pPr>
            <a:lvl9pPr defTabSz="292100">
              <a:defRPr sz="1400">
                <a:solidFill>
                  <a:srgbClr val="FFFFFF"/>
                </a:solidFill>
                <a:latin typeface="+mn-lt"/>
                <a:ea typeface="+mn-ea"/>
                <a:cs typeface="+mn-cs"/>
                <a:sym typeface="Helvetica"/>
              </a:defRPr>
            </a:lvl9pPr>
          </a:lstStyle>
          <a:p>
            <a:pPr algn="r"/>
            <a:fld id="{33EC3C43-8795-4F1D-8838-7ABC8F2613BC}" type="slidenum">
              <a:rPr lang="ja-JP" altLang="en-US" sz="1200" smtClean="0">
                <a:solidFill>
                  <a:schemeClr val="bg1">
                    <a:lumMod val="50000"/>
                  </a:schemeClr>
                </a:solidFill>
              </a:rPr>
              <a:pPr algn="r"/>
              <a:t>11</a:t>
            </a:fld>
            <a:endParaRPr lang="ja-JP" altLang="en-US" sz="1200" dirty="0">
              <a:solidFill>
                <a:schemeClr val="bg1">
                  <a:lumMod val="50000"/>
                </a:schemeClr>
              </a:solidFill>
            </a:endParaRPr>
          </a:p>
        </p:txBody>
      </p:sp>
    </p:spTree>
    <p:extLst>
      <p:ext uri="{BB962C8B-B14F-4D97-AF65-F5344CB8AC3E}">
        <p14:creationId xmlns:p14="http://schemas.microsoft.com/office/powerpoint/2010/main" val="1873414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7775" y="209187"/>
            <a:ext cx="10800000" cy="892552"/>
          </a:xfrm>
        </p:spPr>
        <p:txBody>
          <a:bodyPr/>
          <a:lstStyle/>
          <a:p>
            <a:r>
              <a:rPr lang="ja-JP" altLang="en-US" sz="3200" dirty="0"/>
              <a:t>支援実績：阪大西田先生の角膜再生医療の事業化支援</a:t>
            </a:r>
            <a:br>
              <a:rPr lang="en-US" altLang="ja-JP" dirty="0"/>
            </a:br>
            <a:r>
              <a:rPr lang="ja-JP" altLang="en-US" sz="2000" dirty="0"/>
              <a:t>世界初、</a:t>
            </a:r>
            <a:r>
              <a:rPr lang="en-US" altLang="ja-JP" sz="2000" dirty="0" err="1"/>
              <a:t>iPS</a:t>
            </a:r>
            <a:r>
              <a:rPr lang="ja-JP" altLang="en-US" sz="2000" dirty="0"/>
              <a:t>細胞由来角膜上皮シート移植の実施</a:t>
            </a:r>
            <a:endParaRPr lang="en-US" sz="2000" dirty="0"/>
          </a:p>
        </p:txBody>
      </p:sp>
      <p:pic>
        <p:nvPicPr>
          <p:cNvPr id="2050" name="Picture 2" descr="iPSç´°èããä½ã£ãè§èçµç¹ã®ç§»æ¤å®æ½ã«ã¤ãã¦è¨èä¼è¦ããå¤§éªå¤§å­¦ã®è¥¿ç°å¹¸äºææï¼29æ¥ãå¤§éªåºå¹ç°å¸ï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00" y="2006500"/>
            <a:ext cx="4808688" cy="2997416"/>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769621" y="1399383"/>
            <a:ext cx="10726379" cy="3385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弊社が支援するレイメイ社の基盤技術開発者である西田教授による</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『First</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in</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Human』</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の実績</a:t>
            </a:r>
          </a:p>
        </p:txBody>
      </p:sp>
      <p:grpSp>
        <p:nvGrpSpPr>
          <p:cNvPr id="10" name="グループ化 9"/>
          <p:cNvGrpSpPr/>
          <p:nvPr/>
        </p:nvGrpSpPr>
        <p:grpSpPr>
          <a:xfrm>
            <a:off x="2474976" y="5239745"/>
            <a:ext cx="7379208" cy="1319711"/>
            <a:chOff x="784027" y="5085910"/>
            <a:chExt cx="7379208" cy="1319711"/>
          </a:xfrm>
        </p:grpSpPr>
        <p:grpSp>
          <p:nvGrpSpPr>
            <p:cNvPr id="16" name="グループ化 15"/>
            <p:cNvGrpSpPr/>
            <p:nvPr/>
          </p:nvGrpSpPr>
          <p:grpSpPr>
            <a:xfrm>
              <a:off x="784027" y="5085910"/>
              <a:ext cx="7379208" cy="1319711"/>
              <a:chOff x="732733" y="2167631"/>
              <a:chExt cx="4778158" cy="1319711"/>
            </a:xfrm>
          </p:grpSpPr>
          <p:sp>
            <p:nvSpPr>
              <p:cNvPr id="18" name="テキスト ボックス 17"/>
              <p:cNvSpPr txBox="1"/>
              <p:nvPr/>
            </p:nvSpPr>
            <p:spPr>
              <a:xfrm>
                <a:off x="732733" y="2487068"/>
                <a:ext cx="4773815" cy="1000274"/>
              </a:xfrm>
              <a:prstGeom prst="rect">
                <a:avLst/>
              </a:prstGeom>
              <a:noFill/>
              <a:ln w="19050">
                <a:solidFill>
                  <a:schemeClr val="bg1">
                    <a:lumMod val="75000"/>
                  </a:schemeClr>
                </a:solidFill>
              </a:ln>
            </p:spPr>
            <p:txBody>
              <a:bodyPr wrap="square" tIns="91440" bIns="91440" rtlCol="0" anchor="t">
                <a:spAutoFit/>
              </a:bodyPr>
              <a:lstStyle/>
              <a:p>
                <a:pPr>
                  <a:spcBef>
                    <a:spcPts val="600"/>
                  </a:spcBef>
                  <a:spcAft>
                    <a:spcPts val="600"/>
                  </a:spcAft>
                </a:pPr>
                <a:endParaRPr lang="en-US" altLang="ja-JP" sz="1100" dirty="0">
                  <a:solidFill>
                    <a:schemeClr val="tx1"/>
                  </a:solidFill>
                </a:endParaRPr>
              </a:p>
              <a:p>
                <a:pPr>
                  <a:spcBef>
                    <a:spcPts val="600"/>
                  </a:spcBef>
                  <a:spcAft>
                    <a:spcPts val="600"/>
                  </a:spcAft>
                </a:pPr>
                <a:endParaRPr lang="en-US" altLang="ja-JP" sz="1100" dirty="0">
                  <a:solidFill>
                    <a:schemeClr val="tx1"/>
                  </a:solidFill>
                </a:endParaRPr>
              </a:p>
              <a:p>
                <a:pPr>
                  <a:spcBef>
                    <a:spcPts val="600"/>
                  </a:spcBef>
                  <a:spcAft>
                    <a:spcPts val="600"/>
                  </a:spcAft>
                </a:pPr>
                <a:endParaRPr lang="en-US" altLang="ja-JP" sz="1100" dirty="0">
                  <a:solidFill>
                    <a:schemeClr val="tx1"/>
                  </a:solidFill>
                </a:endParaRPr>
              </a:p>
            </p:txBody>
          </p:sp>
          <p:sp>
            <p:nvSpPr>
              <p:cNvPr id="19" name="正方形/長方形 18"/>
              <p:cNvSpPr/>
              <p:nvPr/>
            </p:nvSpPr>
            <p:spPr>
              <a:xfrm>
                <a:off x="737076" y="2167631"/>
                <a:ext cx="4773815" cy="307777"/>
              </a:xfrm>
              <a:prstGeom prst="rect">
                <a:avLst/>
              </a:prstGeom>
              <a:solidFill>
                <a:srgbClr val="00B0F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支援内容</a:t>
                </a:r>
                <a:endParaRPr 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テキスト ボックス 2"/>
            <p:cNvSpPr txBox="1"/>
            <p:nvPr/>
          </p:nvSpPr>
          <p:spPr>
            <a:xfrm>
              <a:off x="966644" y="5444372"/>
              <a:ext cx="7020680" cy="923330"/>
            </a:xfrm>
            <a:prstGeom prst="rect">
              <a:avLst/>
            </a:prstGeom>
            <a:noFill/>
          </p:spPr>
          <p:txBody>
            <a:bodyPr wrap="square" rtlCol="0">
              <a:spAutoFit/>
            </a:bodyPr>
            <a:lstStyle/>
            <a:p>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・会社設立～資金調達までをトータルにサポート</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・弊社小林副社長が代表取締役社長を兼務</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・ｉＰＳ角膜移植の</a:t>
              </a:r>
              <a:r>
                <a:rPr lang="ja-JP" altLang="en-US" sz="1800" dirty="0">
                  <a:solidFill>
                    <a:schemeClr val="tx1"/>
                  </a:solidFill>
                </a:rPr>
                <a:t>臨床研究を</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厚労省が了承し、</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年６月から開始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1" name="円/楕円 40"/>
          <p:cNvSpPr/>
          <p:nvPr/>
        </p:nvSpPr>
        <p:spPr>
          <a:xfrm>
            <a:off x="5737928" y="3156598"/>
            <a:ext cx="674443" cy="68263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円/楕円 41"/>
          <p:cNvSpPr/>
          <p:nvPr/>
        </p:nvSpPr>
        <p:spPr>
          <a:xfrm>
            <a:off x="5930306" y="3329999"/>
            <a:ext cx="291237" cy="36293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5619563" y="3958465"/>
            <a:ext cx="1051560" cy="307777"/>
          </a:xfrm>
          <a:prstGeom prst="rect">
            <a:avLst/>
          </a:prstGeom>
          <a:noFill/>
        </p:spPr>
        <p:txBody>
          <a:bodyPr wrap="square" rtlCol="0">
            <a:spAutoFit/>
          </a:bodyPr>
          <a:lstStyle/>
          <a:p>
            <a:r>
              <a:rPr kumimoji="1" lang="en-US" altLang="ja-JP" b="1" dirty="0" err="1">
                <a:solidFill>
                  <a:schemeClr val="tx1"/>
                </a:solidFill>
              </a:rPr>
              <a:t>iPS</a:t>
            </a:r>
            <a:r>
              <a:rPr kumimoji="1" lang="ja-JP" altLang="en-US" b="1" dirty="0">
                <a:solidFill>
                  <a:schemeClr val="tx1"/>
                </a:solidFill>
              </a:rPr>
              <a:t>細胞</a:t>
            </a:r>
          </a:p>
        </p:txBody>
      </p:sp>
      <p:sp>
        <p:nvSpPr>
          <p:cNvPr id="24" name="右矢印 23"/>
          <p:cNvSpPr/>
          <p:nvPr/>
        </p:nvSpPr>
        <p:spPr>
          <a:xfrm>
            <a:off x="6607115" y="3330000"/>
            <a:ext cx="564208" cy="7921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5" name="グループ化 24"/>
          <p:cNvGrpSpPr/>
          <p:nvPr/>
        </p:nvGrpSpPr>
        <p:grpSpPr>
          <a:xfrm>
            <a:off x="7366067" y="2827296"/>
            <a:ext cx="1640481" cy="1999527"/>
            <a:chOff x="4050792" y="3724295"/>
            <a:chExt cx="1640481" cy="1999527"/>
          </a:xfrm>
        </p:grpSpPr>
        <p:pic>
          <p:nvPicPr>
            <p:cNvPr id="37" name="図 36"/>
            <p:cNvPicPr>
              <a:picLocks noChangeAspect="1"/>
            </p:cNvPicPr>
            <p:nvPr/>
          </p:nvPicPr>
          <p:blipFill>
            <a:blip r:embed="rId4"/>
            <a:stretch>
              <a:fillRect/>
            </a:stretch>
          </p:blipFill>
          <p:spPr>
            <a:xfrm>
              <a:off x="4050792" y="3724295"/>
              <a:ext cx="1640481" cy="1647805"/>
            </a:xfrm>
            <a:prstGeom prst="rect">
              <a:avLst/>
            </a:prstGeom>
          </p:spPr>
        </p:pic>
        <p:sp>
          <p:nvSpPr>
            <p:cNvPr id="38" name="テキスト ボックス 37"/>
            <p:cNvSpPr txBox="1"/>
            <p:nvPr/>
          </p:nvSpPr>
          <p:spPr>
            <a:xfrm>
              <a:off x="4239812" y="5416045"/>
              <a:ext cx="1432844" cy="307777"/>
            </a:xfrm>
            <a:prstGeom prst="rect">
              <a:avLst/>
            </a:prstGeom>
            <a:noFill/>
          </p:spPr>
          <p:txBody>
            <a:bodyPr wrap="square" rtlCol="0">
              <a:spAutoFit/>
            </a:bodyPr>
            <a:lstStyle/>
            <a:p>
              <a:r>
                <a:rPr kumimoji="1" lang="ja-JP" altLang="en-US" dirty="0">
                  <a:solidFill>
                    <a:schemeClr val="tx1"/>
                  </a:solidFill>
                </a:rPr>
                <a:t>角膜シート</a:t>
              </a:r>
            </a:p>
          </p:txBody>
        </p:sp>
      </p:grpSp>
      <p:sp>
        <p:nvSpPr>
          <p:cNvPr id="26" name="右矢印 25"/>
          <p:cNvSpPr/>
          <p:nvPr/>
        </p:nvSpPr>
        <p:spPr>
          <a:xfrm>
            <a:off x="9271724" y="3310969"/>
            <a:ext cx="541100" cy="8111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6548878" y="2150859"/>
            <a:ext cx="817189" cy="400110"/>
          </a:xfrm>
          <a:prstGeom prst="rect">
            <a:avLst/>
          </a:prstGeom>
          <a:noFill/>
        </p:spPr>
        <p:txBody>
          <a:bodyPr wrap="square" rtlCol="0">
            <a:spAutoFit/>
          </a:bodyPr>
          <a:lstStyle/>
          <a:p>
            <a:r>
              <a:rPr kumimoji="1" lang="ja-JP" altLang="en-US" sz="2000" dirty="0">
                <a:solidFill>
                  <a:schemeClr val="tx1"/>
                </a:solidFill>
                <a:latin typeface="Meiryo UI" panose="020B0604030504040204" pitchFamily="50" charset="-128"/>
                <a:ea typeface="Meiryo UI" panose="020B0604030504040204" pitchFamily="50" charset="-128"/>
              </a:rPr>
              <a:t>分化</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9222236" y="2000961"/>
            <a:ext cx="798574" cy="707886"/>
          </a:xfrm>
          <a:prstGeom prst="rect">
            <a:avLst/>
          </a:prstGeom>
          <a:noFill/>
        </p:spPr>
        <p:txBody>
          <a:bodyPr wrap="square" rtlCol="0">
            <a:spAutoFit/>
          </a:bodyPr>
          <a:lstStyle/>
          <a:p>
            <a:r>
              <a:rPr kumimoji="1" lang="ja-JP" altLang="en-US" sz="2000" dirty="0">
                <a:solidFill>
                  <a:schemeClr val="tx1"/>
                </a:solidFill>
                <a:latin typeface="Meiryo UI" panose="020B0604030504040204" pitchFamily="50" charset="-128"/>
                <a:ea typeface="Meiryo UI" panose="020B0604030504040204" pitchFamily="50" charset="-128"/>
              </a:rPr>
              <a:t>移植手術</a:t>
            </a:r>
          </a:p>
        </p:txBody>
      </p:sp>
      <p:grpSp>
        <p:nvGrpSpPr>
          <p:cNvPr id="29" name="グループ化 28"/>
          <p:cNvGrpSpPr/>
          <p:nvPr/>
        </p:nvGrpSpPr>
        <p:grpSpPr>
          <a:xfrm>
            <a:off x="9701492" y="2557861"/>
            <a:ext cx="2173223" cy="2090957"/>
            <a:chOff x="6745224" y="3396996"/>
            <a:chExt cx="2173223" cy="2090957"/>
          </a:xfrm>
        </p:grpSpPr>
        <p:pic>
          <p:nvPicPr>
            <p:cNvPr id="33" name="図 32"/>
            <p:cNvPicPr>
              <a:picLocks noChangeAspect="1"/>
            </p:cNvPicPr>
            <p:nvPr/>
          </p:nvPicPr>
          <p:blipFill rotWithShape="1">
            <a:blip r:embed="rId5"/>
            <a:srcRect l="59475" t="20011" r="-394" b="25997"/>
            <a:stretch/>
          </p:blipFill>
          <p:spPr>
            <a:xfrm>
              <a:off x="7016495" y="3396996"/>
              <a:ext cx="1901952" cy="1975104"/>
            </a:xfrm>
            <a:prstGeom prst="rect">
              <a:avLst/>
            </a:prstGeom>
          </p:spPr>
        </p:pic>
        <p:sp>
          <p:nvSpPr>
            <p:cNvPr id="34" name="円/楕円 33"/>
            <p:cNvSpPr/>
            <p:nvPr/>
          </p:nvSpPr>
          <p:spPr>
            <a:xfrm>
              <a:off x="7607808" y="4094745"/>
              <a:ext cx="932688" cy="6491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円/楕円 34"/>
            <p:cNvSpPr/>
            <p:nvPr/>
          </p:nvSpPr>
          <p:spPr>
            <a:xfrm>
              <a:off x="6745224" y="3442734"/>
              <a:ext cx="469392" cy="6491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35"/>
            <p:cNvSpPr/>
            <p:nvPr/>
          </p:nvSpPr>
          <p:spPr>
            <a:xfrm>
              <a:off x="7104888" y="4838765"/>
              <a:ext cx="118872" cy="6491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0" name="月 29"/>
          <p:cNvSpPr/>
          <p:nvPr/>
        </p:nvSpPr>
        <p:spPr>
          <a:xfrm>
            <a:off x="10029149" y="3156597"/>
            <a:ext cx="207265" cy="881360"/>
          </a:xfrm>
          <a:prstGeom prst="moon">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1" name="直線コネクタ 30"/>
          <p:cNvCxnSpPr>
            <a:endCxn id="36" idx="4"/>
          </p:cNvCxnSpPr>
          <p:nvPr/>
        </p:nvCxnSpPr>
        <p:spPr>
          <a:xfrm flipH="1">
            <a:off x="10120592" y="3892885"/>
            <a:ext cx="15568" cy="755933"/>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2" name="テキスト ボックス 31"/>
          <p:cNvSpPr txBox="1"/>
          <p:nvPr/>
        </p:nvSpPr>
        <p:spPr>
          <a:xfrm>
            <a:off x="9801231" y="4755432"/>
            <a:ext cx="739306" cy="400110"/>
          </a:xfrm>
          <a:prstGeom prst="rect">
            <a:avLst/>
          </a:prstGeom>
          <a:noFill/>
        </p:spPr>
        <p:txBody>
          <a:bodyPr wrap="square" rtlCol="0">
            <a:spAutoFit/>
          </a:bodyPr>
          <a:lstStyle/>
          <a:p>
            <a:r>
              <a:rPr kumimoji="1" lang="ja-JP" altLang="en-US" sz="2000" dirty="0">
                <a:solidFill>
                  <a:schemeClr val="tx1"/>
                </a:solidFill>
              </a:rPr>
              <a:t>角膜</a:t>
            </a:r>
          </a:p>
        </p:txBody>
      </p:sp>
      <p:sp>
        <p:nvSpPr>
          <p:cNvPr id="9" name="テキスト ボックス 8"/>
          <p:cNvSpPr txBox="1"/>
          <p:nvPr/>
        </p:nvSpPr>
        <p:spPr>
          <a:xfrm>
            <a:off x="10556455" y="3135910"/>
            <a:ext cx="932688" cy="523220"/>
          </a:xfrm>
          <a:prstGeom prst="rect">
            <a:avLst/>
          </a:prstGeom>
          <a:noFill/>
        </p:spPr>
        <p:txBody>
          <a:bodyPr wrap="square" rtlCol="0">
            <a:spAutoFit/>
          </a:bodyPr>
          <a:lstStyle/>
          <a:p>
            <a:r>
              <a:rPr kumimoji="1" lang="ja-JP" altLang="en-US" sz="2800" dirty="0">
                <a:solidFill>
                  <a:schemeClr val="tx1"/>
                </a:solidFill>
              </a:rPr>
              <a:t>眼球</a:t>
            </a:r>
          </a:p>
        </p:txBody>
      </p:sp>
      <p:sp>
        <p:nvSpPr>
          <p:cNvPr id="39" name="スライド番号プレースホルダー 5">
            <a:extLst>
              <a:ext uri="{FF2B5EF4-FFF2-40B4-BE49-F238E27FC236}">
                <a16:creationId xmlns:a16="http://schemas.microsoft.com/office/drawing/2014/main" id="{C0D8DF2C-02B5-434E-9BBC-C27DA17B9566}"/>
              </a:ext>
            </a:extLst>
          </p:cNvPr>
          <p:cNvSpPr txBox="1">
            <a:spLocks/>
          </p:cNvSpPr>
          <p:nvPr/>
        </p:nvSpPr>
        <p:spPr>
          <a:xfrm>
            <a:off x="10989942" y="6196534"/>
            <a:ext cx="506058" cy="277200"/>
          </a:xfrm>
          <a:prstGeom prst="rect">
            <a:avLst/>
          </a:prstGeom>
        </p:spPr>
        <p:txBody>
          <a:bodyPr/>
          <a:lstStyle>
            <a:lvl1pPr defTabSz="292100">
              <a:defRPr sz="1400">
                <a:solidFill>
                  <a:srgbClr val="FFFFFF"/>
                </a:solidFill>
                <a:latin typeface="+mn-lt"/>
                <a:ea typeface="+mn-ea"/>
                <a:cs typeface="+mn-cs"/>
                <a:sym typeface="Helvetica"/>
              </a:defRPr>
            </a:lvl1pPr>
            <a:lvl2pPr defTabSz="292100">
              <a:defRPr sz="1400">
                <a:solidFill>
                  <a:srgbClr val="FFFFFF"/>
                </a:solidFill>
                <a:latin typeface="+mn-lt"/>
                <a:ea typeface="+mn-ea"/>
                <a:cs typeface="+mn-cs"/>
                <a:sym typeface="Helvetica"/>
              </a:defRPr>
            </a:lvl2pPr>
            <a:lvl3pPr defTabSz="292100">
              <a:defRPr sz="1400">
                <a:solidFill>
                  <a:srgbClr val="FFFFFF"/>
                </a:solidFill>
                <a:latin typeface="+mn-lt"/>
                <a:ea typeface="+mn-ea"/>
                <a:cs typeface="+mn-cs"/>
                <a:sym typeface="Helvetica"/>
              </a:defRPr>
            </a:lvl3pPr>
            <a:lvl4pPr defTabSz="292100">
              <a:defRPr sz="1400">
                <a:solidFill>
                  <a:srgbClr val="FFFFFF"/>
                </a:solidFill>
                <a:latin typeface="+mn-lt"/>
                <a:ea typeface="+mn-ea"/>
                <a:cs typeface="+mn-cs"/>
                <a:sym typeface="Helvetica"/>
              </a:defRPr>
            </a:lvl4pPr>
            <a:lvl5pPr defTabSz="292100">
              <a:defRPr sz="1400">
                <a:solidFill>
                  <a:srgbClr val="FFFFFF"/>
                </a:solidFill>
                <a:latin typeface="+mn-lt"/>
                <a:ea typeface="+mn-ea"/>
                <a:cs typeface="+mn-cs"/>
                <a:sym typeface="Helvetica"/>
              </a:defRPr>
            </a:lvl5pPr>
            <a:lvl6pPr defTabSz="292100">
              <a:defRPr sz="1400">
                <a:solidFill>
                  <a:srgbClr val="FFFFFF"/>
                </a:solidFill>
                <a:latin typeface="+mn-lt"/>
                <a:ea typeface="+mn-ea"/>
                <a:cs typeface="+mn-cs"/>
                <a:sym typeface="Helvetica"/>
              </a:defRPr>
            </a:lvl6pPr>
            <a:lvl7pPr defTabSz="292100">
              <a:defRPr sz="1400">
                <a:solidFill>
                  <a:srgbClr val="FFFFFF"/>
                </a:solidFill>
                <a:latin typeface="+mn-lt"/>
                <a:ea typeface="+mn-ea"/>
                <a:cs typeface="+mn-cs"/>
                <a:sym typeface="Helvetica"/>
              </a:defRPr>
            </a:lvl7pPr>
            <a:lvl8pPr defTabSz="292100">
              <a:defRPr sz="1400">
                <a:solidFill>
                  <a:srgbClr val="FFFFFF"/>
                </a:solidFill>
                <a:latin typeface="+mn-lt"/>
                <a:ea typeface="+mn-ea"/>
                <a:cs typeface="+mn-cs"/>
                <a:sym typeface="Helvetica"/>
              </a:defRPr>
            </a:lvl8pPr>
            <a:lvl9pPr defTabSz="292100">
              <a:defRPr sz="1400">
                <a:solidFill>
                  <a:srgbClr val="FFFFFF"/>
                </a:solidFill>
                <a:latin typeface="+mn-lt"/>
                <a:ea typeface="+mn-ea"/>
                <a:cs typeface="+mn-cs"/>
                <a:sym typeface="Helvetica"/>
              </a:defRPr>
            </a:lvl9pPr>
          </a:lstStyle>
          <a:p>
            <a:pPr algn="r"/>
            <a:fld id="{33EC3C43-8795-4F1D-8838-7ABC8F2613BC}" type="slidenum">
              <a:rPr lang="ja-JP" altLang="en-US" sz="1200" smtClean="0">
                <a:solidFill>
                  <a:schemeClr val="bg1">
                    <a:lumMod val="50000"/>
                  </a:schemeClr>
                </a:solidFill>
              </a:rPr>
              <a:pPr algn="r"/>
              <a:t>12</a:t>
            </a:fld>
            <a:endParaRPr lang="ja-JP" altLang="en-US" sz="1200" dirty="0">
              <a:solidFill>
                <a:schemeClr val="bg1">
                  <a:lumMod val="50000"/>
                </a:schemeClr>
              </a:solidFill>
            </a:endParaRPr>
          </a:p>
        </p:txBody>
      </p:sp>
    </p:spTree>
    <p:extLst>
      <p:ext uri="{BB962C8B-B14F-4D97-AF65-F5344CB8AC3E}">
        <p14:creationId xmlns:p14="http://schemas.microsoft.com/office/powerpoint/2010/main" val="2988378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2082275" y="2460565"/>
            <a:ext cx="7620000" cy="988300"/>
          </a:xfrm>
        </p:spPr>
        <p:txBody>
          <a:bodyPr anchor="ctr"/>
          <a:lstStyle/>
          <a:p>
            <a:pPr algn="ctr"/>
            <a:r>
              <a:rPr lang="ja-JP" altLang="en-US" sz="4400" dirty="0"/>
              <a:t>教育研修</a:t>
            </a:r>
          </a:p>
        </p:txBody>
      </p:sp>
      <p:sp>
        <p:nvSpPr>
          <p:cNvPr id="5" name="スライド番号プレースホルダー 5">
            <a:extLst>
              <a:ext uri="{FF2B5EF4-FFF2-40B4-BE49-F238E27FC236}">
                <a16:creationId xmlns:a16="http://schemas.microsoft.com/office/drawing/2014/main" id="{7303BE5F-3660-4FB4-9459-E5828A085486}"/>
              </a:ext>
            </a:extLst>
          </p:cNvPr>
          <p:cNvSpPr txBox="1">
            <a:spLocks/>
          </p:cNvSpPr>
          <p:nvPr/>
        </p:nvSpPr>
        <p:spPr>
          <a:xfrm>
            <a:off x="10989942" y="6196534"/>
            <a:ext cx="506058" cy="277200"/>
          </a:xfrm>
          <a:prstGeom prst="rect">
            <a:avLst/>
          </a:prstGeom>
        </p:spPr>
        <p:txBody>
          <a:bodyPr/>
          <a:lstStyle>
            <a:lvl1pPr defTabSz="292100">
              <a:defRPr sz="1400">
                <a:solidFill>
                  <a:srgbClr val="FFFFFF"/>
                </a:solidFill>
                <a:latin typeface="+mn-lt"/>
                <a:ea typeface="+mn-ea"/>
                <a:cs typeface="+mn-cs"/>
                <a:sym typeface="Helvetica"/>
              </a:defRPr>
            </a:lvl1pPr>
            <a:lvl2pPr defTabSz="292100">
              <a:defRPr sz="1400">
                <a:solidFill>
                  <a:srgbClr val="FFFFFF"/>
                </a:solidFill>
                <a:latin typeface="+mn-lt"/>
                <a:ea typeface="+mn-ea"/>
                <a:cs typeface="+mn-cs"/>
                <a:sym typeface="Helvetica"/>
              </a:defRPr>
            </a:lvl2pPr>
            <a:lvl3pPr defTabSz="292100">
              <a:defRPr sz="1400">
                <a:solidFill>
                  <a:srgbClr val="FFFFFF"/>
                </a:solidFill>
                <a:latin typeface="+mn-lt"/>
                <a:ea typeface="+mn-ea"/>
                <a:cs typeface="+mn-cs"/>
                <a:sym typeface="Helvetica"/>
              </a:defRPr>
            </a:lvl3pPr>
            <a:lvl4pPr defTabSz="292100">
              <a:defRPr sz="1400">
                <a:solidFill>
                  <a:srgbClr val="FFFFFF"/>
                </a:solidFill>
                <a:latin typeface="+mn-lt"/>
                <a:ea typeface="+mn-ea"/>
                <a:cs typeface="+mn-cs"/>
                <a:sym typeface="Helvetica"/>
              </a:defRPr>
            </a:lvl4pPr>
            <a:lvl5pPr defTabSz="292100">
              <a:defRPr sz="1400">
                <a:solidFill>
                  <a:srgbClr val="FFFFFF"/>
                </a:solidFill>
                <a:latin typeface="+mn-lt"/>
                <a:ea typeface="+mn-ea"/>
                <a:cs typeface="+mn-cs"/>
                <a:sym typeface="Helvetica"/>
              </a:defRPr>
            </a:lvl5pPr>
            <a:lvl6pPr defTabSz="292100">
              <a:defRPr sz="1400">
                <a:solidFill>
                  <a:srgbClr val="FFFFFF"/>
                </a:solidFill>
                <a:latin typeface="+mn-lt"/>
                <a:ea typeface="+mn-ea"/>
                <a:cs typeface="+mn-cs"/>
                <a:sym typeface="Helvetica"/>
              </a:defRPr>
            </a:lvl6pPr>
            <a:lvl7pPr defTabSz="292100">
              <a:defRPr sz="1400">
                <a:solidFill>
                  <a:srgbClr val="FFFFFF"/>
                </a:solidFill>
                <a:latin typeface="+mn-lt"/>
                <a:ea typeface="+mn-ea"/>
                <a:cs typeface="+mn-cs"/>
                <a:sym typeface="Helvetica"/>
              </a:defRPr>
            </a:lvl7pPr>
            <a:lvl8pPr defTabSz="292100">
              <a:defRPr sz="1400">
                <a:solidFill>
                  <a:srgbClr val="FFFFFF"/>
                </a:solidFill>
                <a:latin typeface="+mn-lt"/>
                <a:ea typeface="+mn-ea"/>
                <a:cs typeface="+mn-cs"/>
                <a:sym typeface="Helvetica"/>
              </a:defRPr>
            </a:lvl8pPr>
            <a:lvl9pPr defTabSz="292100">
              <a:defRPr sz="1400">
                <a:solidFill>
                  <a:srgbClr val="FFFFFF"/>
                </a:solidFill>
                <a:latin typeface="+mn-lt"/>
                <a:ea typeface="+mn-ea"/>
                <a:cs typeface="+mn-cs"/>
                <a:sym typeface="Helvetica"/>
              </a:defRPr>
            </a:lvl9pPr>
          </a:lstStyle>
          <a:p>
            <a:fld id="{33EC3C43-8795-4F1D-8838-7ABC8F2613BC}" type="slidenum">
              <a:rPr lang="ja-JP" altLang="en-US" smtClean="0"/>
              <a:pPr/>
              <a:t>13</a:t>
            </a:fld>
            <a:endParaRPr lang="ja-JP" altLang="en-US" dirty="0"/>
          </a:p>
        </p:txBody>
      </p:sp>
    </p:spTree>
    <p:extLst>
      <p:ext uri="{BB962C8B-B14F-4D97-AF65-F5344CB8AC3E}">
        <p14:creationId xmlns:p14="http://schemas.microsoft.com/office/powerpoint/2010/main" val="315320740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正方形/長方形 136">
            <a:extLst>
              <a:ext uri="{FF2B5EF4-FFF2-40B4-BE49-F238E27FC236}">
                <a16:creationId xmlns:a16="http://schemas.microsoft.com/office/drawing/2014/main" id="{96874B4B-2A54-42C6-9B14-72CA9B1AABD6}"/>
              </a:ext>
            </a:extLst>
          </p:cNvPr>
          <p:cNvSpPr/>
          <p:nvPr/>
        </p:nvSpPr>
        <p:spPr>
          <a:xfrm>
            <a:off x="412741" y="354063"/>
            <a:ext cx="8733575" cy="584775"/>
          </a:xfrm>
          <a:prstGeom prst="rect">
            <a:avLst/>
          </a:prstGeom>
          <a:ln>
            <a:noFill/>
          </a:ln>
        </p:spPr>
        <p:txBody>
          <a:bodyPr wrap="square" anchor="ctr">
            <a:spAutoFit/>
          </a:bodyPr>
          <a:lstStyle/>
          <a:p>
            <a:pPr algn="l"/>
            <a:r>
              <a:rPr lang="en-US" altLang="ja-JP" sz="3200" dirty="0">
                <a:solidFill>
                  <a:srgbClr val="02519A"/>
                </a:solidFill>
                <a:latin typeface="メイリオ" panose="020B0604030504040204" pitchFamily="50" charset="-128"/>
                <a:ea typeface="メイリオ" panose="020B0604030504040204" pitchFamily="50" charset="-128"/>
                <a:cs typeface="Times New Roman" panose="02020603050405020304" pitchFamily="18" charset="0"/>
              </a:rPr>
              <a:t>iPS</a:t>
            </a:r>
            <a:r>
              <a:rPr lang="ja-JP" altLang="en-US" sz="3200" dirty="0">
                <a:solidFill>
                  <a:srgbClr val="02519A"/>
                </a:solidFill>
                <a:latin typeface="メイリオ" panose="020B0604030504040204" pitchFamily="50" charset="-128"/>
                <a:ea typeface="メイリオ" panose="020B0604030504040204" pitchFamily="50" charset="-128"/>
                <a:cs typeface="Times New Roman" panose="02020603050405020304" pitchFamily="18" charset="0"/>
              </a:rPr>
              <a:t>細胞研修・</a:t>
            </a:r>
            <a:r>
              <a:rPr lang="en-US" altLang="ja-JP" sz="3200" dirty="0">
                <a:solidFill>
                  <a:srgbClr val="02519A"/>
                </a:solidFill>
                <a:latin typeface="メイリオ" panose="020B0604030504040204" pitchFamily="50" charset="-128"/>
                <a:ea typeface="メイリオ" panose="020B0604030504040204" pitchFamily="50" charset="-128"/>
                <a:cs typeface="Times New Roman" panose="02020603050405020304" pitchFamily="18" charset="0"/>
              </a:rPr>
              <a:t>CPC</a:t>
            </a:r>
            <a:r>
              <a:rPr lang="ja-JP" altLang="en-US" sz="3200" dirty="0">
                <a:solidFill>
                  <a:srgbClr val="02519A"/>
                </a:solidFill>
                <a:latin typeface="メイリオ" panose="020B0604030504040204" pitchFamily="50" charset="-128"/>
                <a:ea typeface="メイリオ" panose="020B0604030504040204" pitchFamily="50" charset="-128"/>
                <a:cs typeface="Times New Roman" panose="02020603050405020304" pitchFamily="18" charset="0"/>
              </a:rPr>
              <a:t>（細胞製造施設）研修</a:t>
            </a:r>
            <a:endParaRPr lang="ja-JP" altLang="en-US" sz="3200" dirty="0">
              <a:solidFill>
                <a:srgbClr val="02519A"/>
              </a:solidFill>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61AA6B8E-35AE-4B34-AB0C-B18118D022B1}"/>
              </a:ext>
            </a:extLst>
          </p:cNvPr>
          <p:cNvPicPr>
            <a:picLocks noChangeAspect="1"/>
          </p:cNvPicPr>
          <p:nvPr/>
        </p:nvPicPr>
        <p:blipFill>
          <a:blip r:embed="rId3"/>
          <a:stretch>
            <a:fillRect/>
          </a:stretch>
        </p:blipFill>
        <p:spPr>
          <a:xfrm>
            <a:off x="9146316" y="2189239"/>
            <a:ext cx="2919136" cy="1838491"/>
          </a:xfrm>
          <a:prstGeom prst="rect">
            <a:avLst/>
          </a:prstGeom>
        </p:spPr>
      </p:pic>
      <p:pic>
        <p:nvPicPr>
          <p:cNvPr id="4" name="図 3">
            <a:extLst>
              <a:ext uri="{FF2B5EF4-FFF2-40B4-BE49-F238E27FC236}">
                <a16:creationId xmlns:a16="http://schemas.microsoft.com/office/drawing/2014/main" id="{556F22FA-6915-40BB-8F7E-01A0C26D1B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2593" y="4553893"/>
            <a:ext cx="2890167" cy="1625720"/>
          </a:xfrm>
          <a:prstGeom prst="rect">
            <a:avLst/>
          </a:prstGeom>
        </p:spPr>
      </p:pic>
      <p:sp>
        <p:nvSpPr>
          <p:cNvPr id="46" name="正方形/長方形 45">
            <a:extLst>
              <a:ext uri="{FF2B5EF4-FFF2-40B4-BE49-F238E27FC236}">
                <a16:creationId xmlns:a16="http://schemas.microsoft.com/office/drawing/2014/main" id="{E9D5D76B-1EFF-4346-9924-8A2CC40C0458}"/>
              </a:ext>
            </a:extLst>
          </p:cNvPr>
          <p:cNvSpPr/>
          <p:nvPr/>
        </p:nvSpPr>
        <p:spPr>
          <a:xfrm>
            <a:off x="184725" y="1394126"/>
            <a:ext cx="4639472" cy="461665"/>
          </a:xfrm>
          <a:prstGeom prst="rect">
            <a:avLst/>
          </a:prstGeom>
        </p:spPr>
        <p:txBody>
          <a:bodyPr wrap="square">
            <a:spAutoFit/>
          </a:bodyPr>
          <a:lstStyle/>
          <a:p>
            <a:r>
              <a:rPr lang="en-US" altLang="ja-JP" sz="2400" b="1" dirty="0">
                <a:solidFill>
                  <a:schemeClr val="tx1"/>
                </a:solidFill>
                <a:latin typeface="メイリオ" panose="020B0604030504040204" pitchFamily="50" charset="-128"/>
                <a:ea typeface="メイリオ" panose="020B0604030504040204" pitchFamily="50" charset="-128"/>
              </a:rPr>
              <a:t>【</a:t>
            </a:r>
            <a:r>
              <a:rPr lang="ja-JP" altLang="en-US" sz="2400" b="1" dirty="0">
                <a:solidFill>
                  <a:schemeClr val="tx1"/>
                </a:solidFill>
                <a:latin typeface="メイリオ" panose="020B0604030504040204" pitchFamily="50" charset="-128"/>
                <a:ea typeface="メイリオ" panose="020B0604030504040204" pitchFamily="50" charset="-128"/>
              </a:rPr>
              <a:t>細胞培養技術者の育成課題</a:t>
            </a:r>
            <a:r>
              <a:rPr lang="en-US" altLang="ja-JP" sz="2400" b="1" dirty="0">
                <a:solidFill>
                  <a:schemeClr val="tx1"/>
                </a:solidFill>
                <a:latin typeface="メイリオ" panose="020B0604030504040204" pitchFamily="50" charset="-128"/>
                <a:ea typeface="メイリオ" panose="020B0604030504040204" pitchFamily="50" charset="-128"/>
              </a:rPr>
              <a:t>】</a:t>
            </a:r>
            <a:endParaRPr lang="ja-JP" altLang="en-US" sz="2400" b="1" dirty="0">
              <a:solidFill>
                <a:schemeClr val="tx1"/>
              </a:solidFill>
              <a:latin typeface="メイリオ" panose="020B0604030504040204" pitchFamily="50" charset="-128"/>
              <a:ea typeface="メイリオ" panose="020B0604030504040204" pitchFamily="50" charset="-128"/>
            </a:endParaRPr>
          </a:p>
        </p:txBody>
      </p:sp>
      <p:sp>
        <p:nvSpPr>
          <p:cNvPr id="10" name="角丸四角形 9"/>
          <p:cNvSpPr/>
          <p:nvPr/>
        </p:nvSpPr>
        <p:spPr>
          <a:xfrm>
            <a:off x="448266" y="2194573"/>
            <a:ext cx="3931246" cy="991694"/>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a:solidFill>
                  <a:schemeClr val="bg1"/>
                </a:solidFill>
                <a:latin typeface="メイリオ" panose="020B0604030504040204" pitchFamily="50" charset="-128"/>
                <a:ea typeface="メイリオ" panose="020B0604030504040204" pitchFamily="50" charset="-128"/>
              </a:rPr>
              <a:t>プロトコル通りにやっても再現できない</a:t>
            </a:r>
          </a:p>
        </p:txBody>
      </p:sp>
      <p:sp>
        <p:nvSpPr>
          <p:cNvPr id="36" name="右矢印 35"/>
          <p:cNvSpPr/>
          <p:nvPr/>
        </p:nvSpPr>
        <p:spPr>
          <a:xfrm>
            <a:off x="4577989" y="2391876"/>
            <a:ext cx="828929" cy="597089"/>
          </a:xfrm>
          <a:prstGeom prst="rightArrow">
            <a:avLst>
              <a:gd name="adj1" fmla="val 2672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08">
              <a:solidFill>
                <a:schemeClr val="tx1"/>
              </a:solidFill>
              <a:latin typeface="メイリオ" panose="020B0604030504040204" pitchFamily="50" charset="-128"/>
              <a:ea typeface="メイリオ" panose="020B0604030504040204" pitchFamily="50" charset="-128"/>
            </a:endParaRPr>
          </a:p>
        </p:txBody>
      </p:sp>
      <p:sp>
        <p:nvSpPr>
          <p:cNvPr id="11" name="角丸四角形 10"/>
          <p:cNvSpPr/>
          <p:nvPr/>
        </p:nvSpPr>
        <p:spPr>
          <a:xfrm>
            <a:off x="5593567" y="2194574"/>
            <a:ext cx="3285436" cy="991694"/>
          </a:xfrm>
          <a:prstGeom prst="roundRect">
            <a:avLst/>
          </a:prstGeom>
          <a:solidFill>
            <a:schemeClr val="bg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err="1">
                <a:solidFill>
                  <a:schemeClr val="tx1"/>
                </a:solidFill>
                <a:latin typeface="メイリオ" panose="020B0604030504040204" pitchFamily="50" charset="-128"/>
                <a:ea typeface="メイリオ" panose="020B0604030504040204" pitchFamily="50" charset="-128"/>
              </a:rPr>
              <a:t>iPS</a:t>
            </a:r>
            <a:r>
              <a:rPr lang="ja-JP" altLang="en-US" sz="2400" dirty="0">
                <a:solidFill>
                  <a:schemeClr val="tx1"/>
                </a:solidFill>
                <a:latin typeface="メイリオ" panose="020B0604030504040204" pitchFamily="50" charset="-128"/>
                <a:ea typeface="メイリオ" panose="020B0604030504040204" pitchFamily="50" charset="-128"/>
              </a:rPr>
              <a:t>細胞技術</a:t>
            </a:r>
            <a:endParaRPr lang="en-US" altLang="ja-JP" sz="2400" dirty="0">
              <a:solidFill>
                <a:schemeClr val="tx1"/>
              </a:solidFill>
              <a:latin typeface="メイリオ" panose="020B0604030504040204" pitchFamily="50" charset="-128"/>
              <a:ea typeface="メイリオ" panose="020B0604030504040204" pitchFamily="50" charset="-128"/>
            </a:endParaRPr>
          </a:p>
          <a:p>
            <a:pPr algn="ctr"/>
            <a:r>
              <a:rPr lang="ja-JP" altLang="en-US" sz="2400" dirty="0">
                <a:solidFill>
                  <a:schemeClr val="tx1"/>
                </a:solidFill>
                <a:latin typeface="メイリオ" panose="020B0604030504040204" pitchFamily="50" charset="-128"/>
                <a:ea typeface="メイリオ" panose="020B0604030504040204" pitchFamily="50" charset="-128"/>
              </a:rPr>
              <a:t>（</a:t>
            </a:r>
            <a:r>
              <a:rPr lang="en-US" altLang="ja-JP" sz="2400" dirty="0">
                <a:solidFill>
                  <a:schemeClr val="tx1"/>
                </a:solidFill>
                <a:latin typeface="メイリオ" panose="020B0604030504040204" pitchFamily="50" charset="-128"/>
                <a:ea typeface="メイリオ" panose="020B0604030504040204" pitchFamily="50" charset="-128"/>
              </a:rPr>
              <a:t>1.5</a:t>
            </a:r>
            <a:r>
              <a:rPr lang="ja-JP" altLang="en-US" sz="2400" dirty="0">
                <a:solidFill>
                  <a:schemeClr val="tx1"/>
                </a:solidFill>
                <a:latin typeface="メイリオ" panose="020B0604030504040204" pitchFamily="50" charset="-128"/>
                <a:ea typeface="メイリオ" panose="020B0604030504040204" pitchFamily="50" charset="-128"/>
              </a:rPr>
              <a:t>日コース）</a:t>
            </a:r>
          </a:p>
        </p:txBody>
      </p:sp>
      <p:sp>
        <p:nvSpPr>
          <p:cNvPr id="38" name="角丸四角形 37"/>
          <p:cNvSpPr/>
          <p:nvPr/>
        </p:nvSpPr>
        <p:spPr>
          <a:xfrm>
            <a:off x="5627181" y="5398712"/>
            <a:ext cx="3285435" cy="977228"/>
          </a:xfrm>
          <a:prstGeom prst="roundRect">
            <a:avLst/>
          </a:prstGeom>
          <a:solidFill>
            <a:schemeClr val="bg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メイリオ" panose="020B0604030504040204" pitchFamily="50" charset="-128"/>
                <a:ea typeface="メイリオ" panose="020B0604030504040204" pitchFamily="50" charset="-128"/>
              </a:rPr>
              <a:t>臨床培養技術者</a:t>
            </a:r>
            <a:endParaRPr lang="en-US" altLang="ja-JP" sz="2400" dirty="0">
              <a:solidFill>
                <a:schemeClr val="tx1"/>
              </a:solidFill>
              <a:latin typeface="メイリオ" panose="020B0604030504040204" pitchFamily="50" charset="-128"/>
              <a:ea typeface="メイリオ" panose="020B0604030504040204" pitchFamily="50" charset="-128"/>
            </a:endParaRPr>
          </a:p>
          <a:p>
            <a:pPr algn="ctr"/>
            <a:r>
              <a:rPr lang="ja-JP" altLang="en-US" sz="2400" dirty="0">
                <a:solidFill>
                  <a:schemeClr val="tx1"/>
                </a:solidFill>
                <a:latin typeface="メイリオ" panose="020B0604030504040204" pitchFamily="50" charset="-128"/>
                <a:ea typeface="メイリオ" panose="020B0604030504040204" pitchFamily="50" charset="-128"/>
              </a:rPr>
              <a:t>養成研修</a:t>
            </a:r>
            <a:endParaRPr lang="en-US" altLang="ja-JP" sz="2400" dirty="0">
              <a:solidFill>
                <a:schemeClr val="tx1"/>
              </a:solidFill>
              <a:latin typeface="メイリオ" panose="020B0604030504040204" pitchFamily="50" charset="-128"/>
              <a:ea typeface="メイリオ" panose="020B0604030504040204" pitchFamily="50" charset="-128"/>
            </a:endParaRPr>
          </a:p>
        </p:txBody>
      </p:sp>
      <p:sp>
        <p:nvSpPr>
          <p:cNvPr id="39" name="角丸四角形 38"/>
          <p:cNvSpPr/>
          <p:nvPr/>
        </p:nvSpPr>
        <p:spPr>
          <a:xfrm>
            <a:off x="5627181" y="3803991"/>
            <a:ext cx="3285435" cy="1008786"/>
          </a:xfrm>
          <a:prstGeom prst="roundRect">
            <a:avLst/>
          </a:prstGeom>
          <a:solidFill>
            <a:schemeClr val="bg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ja-JP" sz="2400" dirty="0" err="1">
                <a:solidFill>
                  <a:schemeClr val="tx1"/>
                </a:solidFill>
                <a:latin typeface="メイリオ" panose="020B0604030504040204" pitchFamily="50" charset="-128"/>
                <a:ea typeface="メイリオ" panose="020B0604030504040204" pitchFamily="50" charset="-128"/>
              </a:rPr>
              <a:t>iPS</a:t>
            </a:r>
            <a:r>
              <a:rPr lang="ja-JP" altLang="en-US" sz="2400" dirty="0">
                <a:solidFill>
                  <a:schemeClr val="tx1"/>
                </a:solidFill>
                <a:latin typeface="メイリオ" panose="020B0604030504040204" pitchFamily="50" charset="-128"/>
                <a:ea typeface="メイリオ" panose="020B0604030504040204" pitchFamily="50" charset="-128"/>
              </a:rPr>
              <a:t>細胞研修</a:t>
            </a:r>
            <a:endParaRPr lang="en-US" altLang="ja-JP" sz="2400" dirty="0">
              <a:solidFill>
                <a:schemeClr val="tx1"/>
              </a:solidFill>
              <a:latin typeface="メイリオ" panose="020B0604030504040204" pitchFamily="50" charset="-128"/>
              <a:ea typeface="メイリオ" panose="020B0604030504040204" pitchFamily="50" charset="-128"/>
            </a:endParaRPr>
          </a:p>
          <a:p>
            <a:pPr lvl="0" algn="ctr"/>
            <a:r>
              <a:rPr lang="ja-JP" altLang="en-US" sz="2400" dirty="0">
                <a:solidFill>
                  <a:schemeClr val="tx1"/>
                </a:solidFill>
                <a:latin typeface="メイリオ" panose="020B0604030504040204" pitchFamily="50" charset="-128"/>
                <a:ea typeface="メイリオ" panose="020B0604030504040204" pitchFamily="50" charset="-128"/>
              </a:rPr>
              <a:t>（</a:t>
            </a:r>
            <a:r>
              <a:rPr lang="en-US" altLang="ja-JP" sz="2400" dirty="0">
                <a:solidFill>
                  <a:schemeClr val="tx1"/>
                </a:solidFill>
                <a:latin typeface="メイリオ" panose="020B0604030504040204" pitchFamily="50" charset="-128"/>
                <a:ea typeface="メイリオ" panose="020B0604030504040204" pitchFamily="50" charset="-128"/>
              </a:rPr>
              <a:t>1</a:t>
            </a:r>
            <a:r>
              <a:rPr lang="ja-JP" altLang="en-US" sz="2400" dirty="0">
                <a:solidFill>
                  <a:schemeClr val="tx1"/>
                </a:solidFill>
                <a:latin typeface="メイリオ" panose="020B0604030504040204" pitchFamily="50" charset="-128"/>
                <a:ea typeface="メイリオ" panose="020B0604030504040204" pitchFamily="50" charset="-128"/>
              </a:rPr>
              <a:t>日コース）</a:t>
            </a:r>
          </a:p>
        </p:txBody>
      </p:sp>
      <p:sp>
        <p:nvSpPr>
          <p:cNvPr id="34" name="角丸四角形 33"/>
          <p:cNvSpPr/>
          <p:nvPr/>
        </p:nvSpPr>
        <p:spPr>
          <a:xfrm>
            <a:off x="448266" y="3771622"/>
            <a:ext cx="3931246" cy="1041155"/>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a:solidFill>
                  <a:schemeClr val="bg1"/>
                </a:solidFill>
                <a:latin typeface="メイリオ" panose="020B0604030504040204" pitchFamily="50" charset="-128"/>
                <a:ea typeface="メイリオ" panose="020B0604030504040204" pitchFamily="50" charset="-128"/>
              </a:rPr>
              <a:t>細胞関連ビジネスに新新規参入したので基礎知識がほしい</a:t>
            </a:r>
          </a:p>
        </p:txBody>
      </p:sp>
      <p:sp>
        <p:nvSpPr>
          <p:cNvPr id="28" name="右矢印 27"/>
          <p:cNvSpPr/>
          <p:nvPr/>
        </p:nvSpPr>
        <p:spPr>
          <a:xfrm>
            <a:off x="4577989" y="4009839"/>
            <a:ext cx="828929" cy="597089"/>
          </a:xfrm>
          <a:prstGeom prst="rightArrow">
            <a:avLst>
              <a:gd name="adj1" fmla="val 2672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08">
              <a:solidFill>
                <a:schemeClr val="tx1"/>
              </a:solidFill>
              <a:latin typeface="メイリオ" panose="020B0604030504040204" pitchFamily="50" charset="-128"/>
              <a:ea typeface="メイリオ" panose="020B0604030504040204" pitchFamily="50" charset="-128"/>
            </a:endParaRPr>
          </a:p>
        </p:txBody>
      </p:sp>
      <p:sp>
        <p:nvSpPr>
          <p:cNvPr id="33" name="角丸四角形 32"/>
          <p:cNvSpPr/>
          <p:nvPr/>
        </p:nvSpPr>
        <p:spPr>
          <a:xfrm>
            <a:off x="481864" y="5366753"/>
            <a:ext cx="3931246" cy="1041155"/>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b="1" dirty="0">
                <a:solidFill>
                  <a:schemeClr val="bg1"/>
                </a:solidFill>
                <a:latin typeface="メイリオ" panose="020B0604030504040204" pitchFamily="50" charset="-128"/>
                <a:ea typeface="メイリオ" panose="020B0604030504040204" pitchFamily="50" charset="-128"/>
              </a:rPr>
              <a:t>CPC</a:t>
            </a:r>
            <a:r>
              <a:rPr lang="ja-JP" altLang="en-US" sz="2000" b="1" dirty="0">
                <a:solidFill>
                  <a:schemeClr val="bg1"/>
                </a:solidFill>
                <a:latin typeface="メイリオ" panose="020B0604030504040204" pitchFamily="50" charset="-128"/>
                <a:ea typeface="メイリオ" panose="020B0604030504040204" pitchFamily="50" charset="-128"/>
              </a:rPr>
              <a:t>（細胞製造施設）の基準に</a:t>
            </a:r>
            <a:endParaRPr lang="en-US" altLang="ja-JP" sz="2000" b="1" dirty="0">
              <a:solidFill>
                <a:schemeClr val="bg1"/>
              </a:solidFill>
              <a:latin typeface="メイリオ" panose="020B0604030504040204" pitchFamily="50" charset="-128"/>
              <a:ea typeface="メイリオ" panose="020B0604030504040204" pitchFamily="50" charset="-128"/>
            </a:endParaRPr>
          </a:p>
          <a:p>
            <a:pPr algn="ctr"/>
            <a:r>
              <a:rPr lang="ja-JP" altLang="en-US" sz="2000" b="1" dirty="0">
                <a:solidFill>
                  <a:schemeClr val="bg1"/>
                </a:solidFill>
                <a:latin typeface="メイリオ" panose="020B0604030504040204" pitchFamily="50" charset="-128"/>
                <a:ea typeface="メイリオ" panose="020B0604030504040204" pitchFamily="50" charset="-128"/>
              </a:rPr>
              <a:t>対応が出来ていない</a:t>
            </a:r>
          </a:p>
        </p:txBody>
      </p:sp>
      <p:sp>
        <p:nvSpPr>
          <p:cNvPr id="29" name="右矢印 28"/>
          <p:cNvSpPr/>
          <p:nvPr/>
        </p:nvSpPr>
        <p:spPr>
          <a:xfrm>
            <a:off x="4605681" y="5588781"/>
            <a:ext cx="828929" cy="597089"/>
          </a:xfrm>
          <a:prstGeom prst="rightArrow">
            <a:avLst>
              <a:gd name="adj1" fmla="val 2672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08">
              <a:solidFill>
                <a:schemeClr val="tx1"/>
              </a:solidFill>
              <a:latin typeface="メイリオ" panose="020B0604030504040204" pitchFamily="50" charset="-128"/>
              <a:ea typeface="メイリオ" panose="020B0604030504040204" pitchFamily="50" charset="-128"/>
            </a:endParaRPr>
          </a:p>
        </p:txBody>
      </p:sp>
      <p:grpSp>
        <p:nvGrpSpPr>
          <p:cNvPr id="41" name="グループ化 40">
            <a:extLst>
              <a:ext uri="{FF2B5EF4-FFF2-40B4-BE49-F238E27FC236}">
                <a16:creationId xmlns:a16="http://schemas.microsoft.com/office/drawing/2014/main" id="{1BD0C41A-1603-4557-9B67-E86252EAFA5F}"/>
              </a:ext>
            </a:extLst>
          </p:cNvPr>
          <p:cNvGrpSpPr/>
          <p:nvPr/>
        </p:nvGrpSpPr>
        <p:grpSpPr>
          <a:xfrm>
            <a:off x="412741" y="14454300"/>
            <a:ext cx="20628364" cy="9635332"/>
            <a:chOff x="412741" y="14454300"/>
            <a:chExt cx="20628364" cy="9635332"/>
          </a:xfrm>
        </p:grpSpPr>
        <p:sp>
          <p:nvSpPr>
            <p:cNvPr id="42" name="正方形/長方形 41">
              <a:extLst>
                <a:ext uri="{FF2B5EF4-FFF2-40B4-BE49-F238E27FC236}">
                  <a16:creationId xmlns:a16="http://schemas.microsoft.com/office/drawing/2014/main" id="{5A12F3C7-FECF-459F-ACDB-18291987CA5C}"/>
                </a:ext>
              </a:extLst>
            </p:cNvPr>
            <p:cNvSpPr/>
            <p:nvPr/>
          </p:nvSpPr>
          <p:spPr>
            <a:xfrm>
              <a:off x="8698058" y="16315373"/>
              <a:ext cx="10690225" cy="1200329"/>
            </a:xfrm>
            <a:prstGeom prst="rect">
              <a:avLst/>
            </a:prstGeom>
          </p:spPr>
          <p:txBody>
            <a:bodyPr>
              <a:spAutoFit/>
            </a:bodyPr>
            <a:lstStyle/>
            <a:p>
              <a:endParaRPr lang="ja-JP" altLang="en-US" sz="3600" b="1" dirty="0">
                <a:solidFill>
                  <a:schemeClr val="accent1">
                    <a:lumMod val="75000"/>
                  </a:schemeClr>
                </a:solidFill>
                <a:latin typeface="BIZ UDP明朝 Medium" panose="02020500000000000000" pitchFamily="18" charset="-128"/>
                <a:ea typeface="BIZ UDP明朝 Medium" panose="02020500000000000000" pitchFamily="18" charset="-128"/>
              </a:endParaRPr>
            </a:p>
            <a:p>
              <a:endParaRPr lang="en-US" altLang="ja-JP" sz="3600" b="1" dirty="0">
                <a:solidFill>
                  <a:schemeClr val="accent1">
                    <a:lumMod val="75000"/>
                  </a:schemeClr>
                </a:solidFill>
                <a:latin typeface="BIZ UDP明朝 Medium" panose="02020500000000000000" pitchFamily="18" charset="-128"/>
                <a:ea typeface="BIZ UDP明朝 Medium" panose="02020500000000000000" pitchFamily="18" charset="-128"/>
              </a:endParaRPr>
            </a:p>
          </p:txBody>
        </p:sp>
        <p:sp>
          <p:nvSpPr>
            <p:cNvPr id="44" name="フリーフォーム 43"/>
            <p:cNvSpPr/>
            <p:nvPr/>
          </p:nvSpPr>
          <p:spPr>
            <a:xfrm>
              <a:off x="412741" y="14470592"/>
              <a:ext cx="6661500" cy="2387250"/>
            </a:xfrm>
            <a:custGeom>
              <a:avLst/>
              <a:gdLst>
                <a:gd name="connsiteX0" fmla="*/ 0 w 6661500"/>
                <a:gd name="connsiteY0" fmla="*/ 0 h 2387250"/>
                <a:gd name="connsiteX1" fmla="*/ 6661500 w 6661500"/>
                <a:gd name="connsiteY1" fmla="*/ 0 h 2387250"/>
                <a:gd name="connsiteX2" fmla="*/ 6661500 w 6661500"/>
                <a:gd name="connsiteY2" fmla="*/ 2387250 h 2387250"/>
                <a:gd name="connsiteX3" fmla="*/ 0 w 6661500"/>
                <a:gd name="connsiteY3" fmla="*/ 2387250 h 2387250"/>
                <a:gd name="connsiteX4" fmla="*/ 0 w 6661500"/>
                <a:gd name="connsiteY4" fmla="*/ 0 h 238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1500" h="2387250">
                  <a:moveTo>
                    <a:pt x="0" y="0"/>
                  </a:moveTo>
                  <a:lnTo>
                    <a:pt x="6661500" y="0"/>
                  </a:lnTo>
                  <a:lnTo>
                    <a:pt x="6661500" y="2387250"/>
                  </a:lnTo>
                  <a:lnTo>
                    <a:pt x="0" y="2387250"/>
                  </a:lnTo>
                  <a:lnTo>
                    <a:pt x="0" y="0"/>
                  </a:lnTo>
                  <a:close/>
                </a:path>
              </a:pathLst>
            </a:custGeom>
            <a:solidFill>
              <a:srgbClr val="4362E5"/>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4048" tIns="219456" rIns="384048" bIns="219456" numCol="1" spcCol="1270" anchor="ctr" anchorCtr="0">
              <a:noAutofit/>
            </a:bodyPr>
            <a:lstStyle/>
            <a:p>
              <a:pPr lvl="0" algn="ctr" defTabSz="2400300">
                <a:lnSpc>
                  <a:spcPct val="90000"/>
                </a:lnSpc>
                <a:spcBef>
                  <a:spcPct val="0"/>
                </a:spcBef>
                <a:spcAft>
                  <a:spcPct val="35000"/>
                </a:spcAft>
              </a:pPr>
              <a:r>
                <a:rPr kumimoji="1" lang="en-US" altLang="ja-JP" sz="5400" kern="1200" dirty="0">
                  <a:latin typeface="+mn-ea"/>
                </a:rPr>
                <a:t>iPS</a:t>
              </a:r>
              <a:r>
                <a:rPr kumimoji="1" lang="ja-JP" altLang="en-US" sz="5400" kern="1200" dirty="0">
                  <a:latin typeface="+mn-ea"/>
                </a:rPr>
                <a:t>細胞研修</a:t>
              </a:r>
              <a:endParaRPr kumimoji="1" lang="en-US" altLang="ja-JP" sz="5400" kern="1200" dirty="0">
                <a:latin typeface="+mn-ea"/>
              </a:endParaRPr>
            </a:p>
            <a:p>
              <a:pPr lvl="0" algn="ctr" defTabSz="2400300">
                <a:lnSpc>
                  <a:spcPct val="90000"/>
                </a:lnSpc>
                <a:spcBef>
                  <a:spcPct val="0"/>
                </a:spcBef>
                <a:spcAft>
                  <a:spcPct val="35000"/>
                </a:spcAft>
              </a:pPr>
              <a:r>
                <a:rPr kumimoji="1" lang="ja-JP" altLang="en-US" sz="5400" kern="1200" dirty="0">
                  <a:latin typeface="+mn-ea"/>
                </a:rPr>
                <a:t>（</a:t>
              </a:r>
              <a:r>
                <a:rPr kumimoji="1" lang="en-US" altLang="ja-JP" sz="5400" kern="1200" dirty="0">
                  <a:latin typeface="+mn-ea"/>
                </a:rPr>
                <a:t>1</a:t>
              </a:r>
              <a:r>
                <a:rPr kumimoji="1" lang="ja-JP" altLang="en-US" sz="5400" kern="1200" dirty="0">
                  <a:latin typeface="+mn-ea"/>
                </a:rPr>
                <a:t>日</a:t>
              </a:r>
              <a:r>
                <a:rPr kumimoji="1" lang="ja-JP" altLang="en-US" sz="5400" dirty="0">
                  <a:latin typeface="+mn-ea"/>
                </a:rPr>
                <a:t>日</a:t>
              </a:r>
              <a:r>
                <a:rPr kumimoji="1" lang="ja-JP" altLang="en-US" sz="5400" kern="1200" dirty="0">
                  <a:latin typeface="+mn-ea"/>
                </a:rPr>
                <a:t>）</a:t>
              </a:r>
            </a:p>
          </p:txBody>
        </p:sp>
        <p:sp>
          <p:nvSpPr>
            <p:cNvPr id="47" name="フリーフォーム 46"/>
            <p:cNvSpPr/>
            <p:nvPr/>
          </p:nvSpPr>
          <p:spPr>
            <a:xfrm>
              <a:off x="412743" y="16874933"/>
              <a:ext cx="6661500" cy="7196647"/>
            </a:xfrm>
            <a:custGeom>
              <a:avLst/>
              <a:gdLst>
                <a:gd name="connsiteX0" fmla="*/ 0 w 6661500"/>
                <a:gd name="connsiteY0" fmla="*/ 0 h 4919383"/>
                <a:gd name="connsiteX1" fmla="*/ 6661500 w 6661500"/>
                <a:gd name="connsiteY1" fmla="*/ 0 h 4919383"/>
                <a:gd name="connsiteX2" fmla="*/ 6661500 w 6661500"/>
                <a:gd name="connsiteY2" fmla="*/ 4919383 h 4919383"/>
                <a:gd name="connsiteX3" fmla="*/ 0 w 6661500"/>
                <a:gd name="connsiteY3" fmla="*/ 4919383 h 4919383"/>
                <a:gd name="connsiteX4" fmla="*/ 0 w 6661500"/>
                <a:gd name="connsiteY4" fmla="*/ 0 h 4919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1500" h="4919383">
                  <a:moveTo>
                    <a:pt x="0" y="0"/>
                  </a:moveTo>
                  <a:lnTo>
                    <a:pt x="6661500" y="0"/>
                  </a:lnTo>
                  <a:lnTo>
                    <a:pt x="6661500" y="4919383"/>
                  </a:lnTo>
                  <a:lnTo>
                    <a:pt x="0" y="4919383"/>
                  </a:lnTo>
                  <a:lnTo>
                    <a:pt x="0" y="0"/>
                  </a:lnTo>
                  <a:close/>
                </a:path>
              </a:pathLst>
            </a:custGeom>
            <a:solidFill>
              <a:srgbClr val="D3DAF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92024" tIns="192024" rIns="256032" bIns="288036" numCol="1" spcCol="1270" anchor="t" anchorCtr="0">
              <a:noAutofit/>
            </a:bodyPr>
            <a:lstStyle/>
            <a:p>
              <a:pPr marL="0" lvl="1" algn="l" defTabSz="1600200">
                <a:lnSpc>
                  <a:spcPct val="90000"/>
                </a:lnSpc>
                <a:spcBef>
                  <a:spcPct val="0"/>
                </a:spcBef>
                <a:spcAft>
                  <a:spcPct val="15000"/>
                </a:spcAft>
              </a:pPr>
              <a:r>
                <a:rPr kumimoji="1" lang="en-US" altLang="ja-JP" sz="4800" dirty="0" err="1">
                  <a:latin typeface="游ゴシック" panose="020B0400000000000000" pitchFamily="50" charset="-128"/>
                  <a:ea typeface="游ゴシック" panose="020B0400000000000000" pitchFamily="50" charset="-128"/>
                </a:rPr>
                <a:t>iPS</a:t>
              </a:r>
              <a:r>
                <a:rPr kumimoji="1" lang="ja-JP" altLang="en-US" sz="4800" dirty="0">
                  <a:latin typeface="游ゴシック" panose="020B0400000000000000" pitchFamily="50" charset="-128"/>
                  <a:ea typeface="游ゴシック" panose="020B0400000000000000" pitchFamily="50" charset="-128"/>
                </a:rPr>
                <a:t>関連ビジネスへの参入予定企業の経営者、企画者、営業担当の方など未経験者歓迎。</a:t>
              </a:r>
              <a:endParaRPr kumimoji="1" lang="en-US" altLang="ja-JP" sz="4800" dirty="0">
                <a:latin typeface="游ゴシック" panose="020B0400000000000000" pitchFamily="50" charset="-128"/>
                <a:ea typeface="游ゴシック" panose="020B0400000000000000" pitchFamily="50" charset="-128"/>
              </a:endParaRPr>
            </a:p>
            <a:p>
              <a:pPr marL="0" lvl="1" algn="l" defTabSz="1600200">
                <a:lnSpc>
                  <a:spcPct val="90000"/>
                </a:lnSpc>
                <a:spcBef>
                  <a:spcPct val="0"/>
                </a:spcBef>
                <a:spcAft>
                  <a:spcPct val="15000"/>
                </a:spcAft>
              </a:pPr>
              <a:endParaRPr kumimoji="1" lang="en-US" altLang="ja-JP" sz="4800" kern="1200" dirty="0">
                <a:latin typeface="游ゴシック" panose="020B0400000000000000" pitchFamily="50" charset="-128"/>
                <a:ea typeface="游ゴシック" panose="020B0400000000000000" pitchFamily="50" charset="-128"/>
              </a:endParaRPr>
            </a:p>
            <a:p>
              <a:pPr marL="0" lvl="1" algn="l" defTabSz="1600200">
                <a:lnSpc>
                  <a:spcPct val="90000"/>
                </a:lnSpc>
                <a:spcBef>
                  <a:spcPct val="0"/>
                </a:spcBef>
                <a:spcAft>
                  <a:spcPct val="15000"/>
                </a:spcAft>
              </a:pPr>
              <a:r>
                <a:rPr kumimoji="1" lang="en-US" altLang="ja-JP" sz="4800" kern="1200" dirty="0" err="1">
                  <a:latin typeface="游ゴシック" panose="020B0400000000000000" pitchFamily="50" charset="-128"/>
                  <a:ea typeface="游ゴシック" panose="020B0400000000000000" pitchFamily="50" charset="-128"/>
                </a:rPr>
                <a:t>iPS</a:t>
              </a:r>
              <a:r>
                <a:rPr kumimoji="1" lang="ja-JP" altLang="en-US" sz="4800" dirty="0">
                  <a:latin typeface="游ゴシック" panose="020B0400000000000000" pitchFamily="50" charset="-128"/>
                  <a:ea typeface="游ゴシック" panose="020B0400000000000000" pitchFamily="50" charset="-128"/>
                </a:rPr>
                <a:t>テクノロジーに関するエッセンスを</a:t>
              </a:r>
              <a:r>
                <a:rPr kumimoji="1" lang="en-US" altLang="ja-JP" sz="4800" dirty="0">
                  <a:latin typeface="游ゴシック" panose="020B0400000000000000" pitchFamily="50" charset="-128"/>
                  <a:ea typeface="游ゴシック" panose="020B0400000000000000" pitchFamily="50" charset="-128"/>
                </a:rPr>
                <a:t>1</a:t>
              </a:r>
              <a:r>
                <a:rPr kumimoji="1" lang="ja-JP" altLang="en-US" sz="4800" dirty="0">
                  <a:latin typeface="游ゴシック" panose="020B0400000000000000" pitchFamily="50" charset="-128"/>
                  <a:ea typeface="游ゴシック" panose="020B0400000000000000" pitchFamily="50" charset="-128"/>
                </a:rPr>
                <a:t>日の座学＋実習に凝縮したプラン。</a:t>
              </a:r>
              <a:endParaRPr kumimoji="1" lang="ja-JP" altLang="en-US" sz="4800" kern="1200" dirty="0">
                <a:latin typeface="游ゴシック" panose="020B0400000000000000" pitchFamily="50" charset="-128"/>
                <a:ea typeface="游ゴシック" panose="020B0400000000000000" pitchFamily="50" charset="-128"/>
              </a:endParaRPr>
            </a:p>
          </p:txBody>
        </p:sp>
        <p:sp>
          <p:nvSpPr>
            <p:cNvPr id="49" name="フリーフォーム 48"/>
            <p:cNvSpPr/>
            <p:nvPr/>
          </p:nvSpPr>
          <p:spPr>
            <a:xfrm>
              <a:off x="7381670" y="14454300"/>
              <a:ext cx="6661500" cy="2387250"/>
            </a:xfrm>
            <a:custGeom>
              <a:avLst/>
              <a:gdLst>
                <a:gd name="connsiteX0" fmla="*/ 0 w 6661500"/>
                <a:gd name="connsiteY0" fmla="*/ 0 h 2387250"/>
                <a:gd name="connsiteX1" fmla="*/ 6661500 w 6661500"/>
                <a:gd name="connsiteY1" fmla="*/ 0 h 2387250"/>
                <a:gd name="connsiteX2" fmla="*/ 6661500 w 6661500"/>
                <a:gd name="connsiteY2" fmla="*/ 2387250 h 2387250"/>
                <a:gd name="connsiteX3" fmla="*/ 0 w 6661500"/>
                <a:gd name="connsiteY3" fmla="*/ 2387250 h 2387250"/>
                <a:gd name="connsiteX4" fmla="*/ 0 w 6661500"/>
                <a:gd name="connsiteY4" fmla="*/ 0 h 238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1500" h="2387250">
                  <a:moveTo>
                    <a:pt x="0" y="0"/>
                  </a:moveTo>
                  <a:lnTo>
                    <a:pt x="6661500" y="0"/>
                  </a:lnTo>
                  <a:lnTo>
                    <a:pt x="6661500" y="2387250"/>
                  </a:lnTo>
                  <a:lnTo>
                    <a:pt x="0" y="2387250"/>
                  </a:lnTo>
                  <a:lnTo>
                    <a:pt x="0" y="0"/>
                  </a:lnTo>
                  <a:close/>
                </a:path>
              </a:pathLst>
            </a:custGeom>
            <a:solidFill>
              <a:srgbClr val="5B64DB"/>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4048" tIns="219456" rIns="384048" bIns="219456" numCol="1" spcCol="1270" anchor="ctr" anchorCtr="0">
              <a:noAutofit/>
            </a:bodyPr>
            <a:lstStyle/>
            <a:p>
              <a:pPr lvl="0" algn="ctr" defTabSz="2400300">
                <a:lnSpc>
                  <a:spcPct val="90000"/>
                </a:lnSpc>
                <a:spcBef>
                  <a:spcPct val="0"/>
                </a:spcBef>
                <a:spcAft>
                  <a:spcPct val="35000"/>
                </a:spcAft>
              </a:pPr>
              <a:r>
                <a:rPr kumimoji="1" lang="en-US" altLang="ja-JP" sz="5400" kern="1200" dirty="0">
                  <a:latin typeface="游ゴシック" panose="020B0400000000000000" pitchFamily="50" charset="-128"/>
                  <a:ea typeface="游ゴシック" panose="020B0400000000000000" pitchFamily="50" charset="-128"/>
                </a:rPr>
                <a:t>iPS</a:t>
              </a:r>
              <a:r>
                <a:rPr kumimoji="1" lang="ja-JP" altLang="en-US" sz="5400" kern="1200" dirty="0">
                  <a:latin typeface="游ゴシック" panose="020B0400000000000000" pitchFamily="50" charset="-128"/>
                  <a:ea typeface="游ゴシック" panose="020B0400000000000000" pitchFamily="50" charset="-128"/>
                </a:rPr>
                <a:t>細胞技術研修（</a:t>
              </a:r>
              <a:r>
                <a:rPr kumimoji="1" lang="en-US" altLang="ja-JP" sz="5400" kern="1200" dirty="0">
                  <a:latin typeface="游ゴシック" panose="020B0400000000000000" pitchFamily="50" charset="-128"/>
                  <a:ea typeface="游ゴシック" panose="020B0400000000000000" pitchFamily="50" charset="-128"/>
                </a:rPr>
                <a:t>1.5</a:t>
              </a:r>
              <a:r>
                <a:rPr kumimoji="1" lang="ja-JP" altLang="en-US" sz="5400" kern="1200" dirty="0">
                  <a:latin typeface="游ゴシック" panose="020B0400000000000000" pitchFamily="50" charset="-128"/>
                  <a:ea typeface="游ゴシック" panose="020B0400000000000000" pitchFamily="50" charset="-128"/>
                </a:rPr>
                <a:t>日</a:t>
              </a:r>
              <a:r>
                <a:rPr kumimoji="1" lang="ja-JP" altLang="en-US" sz="5400" dirty="0">
                  <a:latin typeface="游ゴシック" panose="020B0400000000000000" pitchFamily="50" charset="-128"/>
                  <a:ea typeface="游ゴシック" panose="020B0400000000000000" pitchFamily="50" charset="-128"/>
                </a:rPr>
                <a:t>間</a:t>
              </a:r>
              <a:r>
                <a:rPr kumimoji="1" lang="ja-JP" altLang="en-US" sz="5400" kern="1200" dirty="0">
                  <a:latin typeface="游ゴシック" panose="020B0400000000000000" pitchFamily="50" charset="-128"/>
                  <a:ea typeface="游ゴシック" panose="020B0400000000000000" pitchFamily="50" charset="-128"/>
                </a:rPr>
                <a:t>）</a:t>
              </a:r>
            </a:p>
          </p:txBody>
        </p:sp>
        <p:sp>
          <p:nvSpPr>
            <p:cNvPr id="50" name="フリーフォーム 49"/>
            <p:cNvSpPr/>
            <p:nvPr/>
          </p:nvSpPr>
          <p:spPr>
            <a:xfrm>
              <a:off x="7381670" y="16841549"/>
              <a:ext cx="6686410" cy="7236239"/>
            </a:xfrm>
            <a:custGeom>
              <a:avLst/>
              <a:gdLst>
                <a:gd name="connsiteX0" fmla="*/ 0 w 6661500"/>
                <a:gd name="connsiteY0" fmla="*/ 0 h 4919383"/>
                <a:gd name="connsiteX1" fmla="*/ 6661500 w 6661500"/>
                <a:gd name="connsiteY1" fmla="*/ 0 h 4919383"/>
                <a:gd name="connsiteX2" fmla="*/ 6661500 w 6661500"/>
                <a:gd name="connsiteY2" fmla="*/ 4919383 h 4919383"/>
                <a:gd name="connsiteX3" fmla="*/ 0 w 6661500"/>
                <a:gd name="connsiteY3" fmla="*/ 4919383 h 4919383"/>
                <a:gd name="connsiteX4" fmla="*/ 0 w 6661500"/>
                <a:gd name="connsiteY4" fmla="*/ 0 h 4919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1500" h="4919383">
                  <a:moveTo>
                    <a:pt x="0" y="0"/>
                  </a:moveTo>
                  <a:lnTo>
                    <a:pt x="6661500" y="0"/>
                  </a:lnTo>
                  <a:lnTo>
                    <a:pt x="6661500" y="4919383"/>
                  </a:lnTo>
                  <a:lnTo>
                    <a:pt x="0" y="4919383"/>
                  </a:lnTo>
                  <a:lnTo>
                    <a:pt x="0" y="0"/>
                  </a:lnTo>
                  <a:close/>
                </a:path>
              </a:pathLst>
            </a:custGeom>
            <a:solidFill>
              <a:srgbClr val="C6C9F2">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92024" tIns="192024" rIns="256032" bIns="288036" numCol="1" spcCol="1270" anchor="t" anchorCtr="0">
              <a:noAutofit/>
            </a:bodyPr>
            <a:lstStyle/>
            <a:p>
              <a:pPr marL="0" lvl="1" algn="l" defTabSz="1600200">
                <a:lnSpc>
                  <a:spcPct val="90000"/>
                </a:lnSpc>
                <a:spcBef>
                  <a:spcPct val="0"/>
                </a:spcBef>
                <a:spcAft>
                  <a:spcPct val="15000"/>
                </a:spcAft>
              </a:pPr>
              <a:r>
                <a:rPr kumimoji="1" lang="en-US" altLang="ja-JP" sz="4800" kern="1200" dirty="0" err="1">
                  <a:latin typeface="+mn-ea"/>
                </a:rPr>
                <a:t>iPS</a:t>
              </a:r>
              <a:r>
                <a:rPr kumimoji="1" lang="ja-JP" altLang="en-US" sz="4800" dirty="0">
                  <a:latin typeface="+mn-ea"/>
                </a:rPr>
                <a:t>細胞の培養に実際に従事される方、実習をメインに受けたい方対象。</a:t>
              </a:r>
              <a:endParaRPr kumimoji="1" lang="en-US" altLang="ja-JP" sz="4800" dirty="0">
                <a:latin typeface="+mn-ea"/>
              </a:endParaRPr>
            </a:p>
            <a:p>
              <a:pPr marL="0" lvl="1" algn="l" defTabSz="1600200">
                <a:lnSpc>
                  <a:spcPct val="90000"/>
                </a:lnSpc>
                <a:spcBef>
                  <a:spcPct val="0"/>
                </a:spcBef>
                <a:spcAft>
                  <a:spcPct val="15000"/>
                </a:spcAft>
              </a:pPr>
              <a:endParaRPr kumimoji="1" lang="en-US" altLang="ja-JP" sz="4800" dirty="0">
                <a:latin typeface="+mn-ea"/>
              </a:endParaRPr>
            </a:p>
            <a:p>
              <a:pPr marL="0" lvl="1" algn="l" defTabSz="1600200">
                <a:lnSpc>
                  <a:spcPct val="90000"/>
                </a:lnSpc>
                <a:spcBef>
                  <a:spcPct val="0"/>
                </a:spcBef>
                <a:spcAft>
                  <a:spcPct val="15000"/>
                </a:spcAft>
              </a:pPr>
              <a:r>
                <a:rPr kumimoji="1" lang="ja-JP" altLang="en-US" sz="4800" dirty="0">
                  <a:latin typeface="+mn-ea"/>
                </a:rPr>
                <a:t>実習がメインのプログラムで、徹底的に手を動かして手技を習得・確認することを目的としたプラン。</a:t>
              </a:r>
              <a:endParaRPr kumimoji="1" lang="en-US" altLang="ja-JP" sz="4800" dirty="0">
                <a:latin typeface="+mn-ea"/>
              </a:endParaRPr>
            </a:p>
          </p:txBody>
        </p:sp>
        <p:sp>
          <p:nvSpPr>
            <p:cNvPr id="51" name="フリーフォーム 50"/>
            <p:cNvSpPr/>
            <p:nvPr/>
          </p:nvSpPr>
          <p:spPr>
            <a:xfrm>
              <a:off x="14354697" y="14454300"/>
              <a:ext cx="6661502" cy="2421953"/>
            </a:xfrm>
            <a:custGeom>
              <a:avLst/>
              <a:gdLst>
                <a:gd name="connsiteX0" fmla="*/ 0 w 6661500"/>
                <a:gd name="connsiteY0" fmla="*/ 0 h 2387250"/>
                <a:gd name="connsiteX1" fmla="*/ 6661500 w 6661500"/>
                <a:gd name="connsiteY1" fmla="*/ 0 h 2387250"/>
                <a:gd name="connsiteX2" fmla="*/ 6661500 w 6661500"/>
                <a:gd name="connsiteY2" fmla="*/ 2387250 h 2387250"/>
                <a:gd name="connsiteX3" fmla="*/ 0 w 6661500"/>
                <a:gd name="connsiteY3" fmla="*/ 2387250 h 2387250"/>
                <a:gd name="connsiteX4" fmla="*/ 0 w 6661500"/>
                <a:gd name="connsiteY4" fmla="*/ 0 h 238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1500" h="2387250">
                  <a:moveTo>
                    <a:pt x="0" y="0"/>
                  </a:moveTo>
                  <a:lnTo>
                    <a:pt x="6661500" y="0"/>
                  </a:lnTo>
                  <a:lnTo>
                    <a:pt x="6661500" y="2387250"/>
                  </a:lnTo>
                  <a:lnTo>
                    <a:pt x="0" y="2387250"/>
                  </a:lnTo>
                  <a:lnTo>
                    <a:pt x="0" y="0"/>
                  </a:lnTo>
                  <a:close/>
                </a:path>
              </a:pathLst>
            </a:custGeom>
            <a:solidFill>
              <a:schemeClr val="accent1"/>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4048" tIns="219456" rIns="384048" bIns="219456" numCol="1" spcCol="1270" anchor="ctr" anchorCtr="0">
              <a:noAutofit/>
            </a:bodyPr>
            <a:lstStyle/>
            <a:p>
              <a:pPr lvl="0" algn="ctr" defTabSz="2400300">
                <a:lnSpc>
                  <a:spcPct val="90000"/>
                </a:lnSpc>
                <a:spcBef>
                  <a:spcPct val="0"/>
                </a:spcBef>
                <a:spcAft>
                  <a:spcPct val="35000"/>
                </a:spcAft>
              </a:pPr>
              <a:r>
                <a:rPr kumimoji="1" lang="ja-JP" altLang="en-US" sz="5400" kern="1200" dirty="0">
                  <a:latin typeface="游ゴシック" panose="020B0400000000000000" pitchFamily="50" charset="-128"/>
                  <a:ea typeface="游ゴシック" panose="020B0400000000000000" pitchFamily="50" charset="-128"/>
                </a:rPr>
                <a:t>臨床培養技能者　養成研修</a:t>
              </a:r>
              <a:r>
                <a:rPr kumimoji="1" lang="ja-JP" altLang="en-US" sz="5400" dirty="0">
                  <a:latin typeface="游ゴシック" panose="020B0400000000000000" pitchFamily="50" charset="-128"/>
                  <a:ea typeface="游ゴシック" panose="020B0400000000000000" pitchFamily="50" charset="-128"/>
                </a:rPr>
                <a:t>（</a:t>
              </a:r>
              <a:r>
                <a:rPr kumimoji="1" lang="en-US" altLang="ja-JP" sz="5400" dirty="0">
                  <a:latin typeface="游ゴシック" panose="020B0400000000000000" pitchFamily="50" charset="-128"/>
                  <a:ea typeface="游ゴシック" panose="020B0400000000000000" pitchFamily="50" charset="-128"/>
                </a:rPr>
                <a:t>5</a:t>
              </a:r>
              <a:r>
                <a:rPr kumimoji="1" lang="ja-JP" altLang="en-US" sz="5400" dirty="0">
                  <a:latin typeface="游ゴシック" panose="020B0400000000000000" pitchFamily="50" charset="-128"/>
                  <a:ea typeface="游ゴシック" panose="020B0400000000000000" pitchFamily="50" charset="-128"/>
                </a:rPr>
                <a:t>日間）</a:t>
              </a:r>
              <a:endParaRPr kumimoji="1" lang="en-US" altLang="ja-JP" sz="5400" kern="1200" dirty="0">
                <a:latin typeface="游ゴシック" panose="020B0400000000000000" pitchFamily="50" charset="-128"/>
                <a:ea typeface="游ゴシック" panose="020B0400000000000000" pitchFamily="50" charset="-128"/>
              </a:endParaRPr>
            </a:p>
          </p:txBody>
        </p:sp>
        <p:sp>
          <p:nvSpPr>
            <p:cNvPr id="52" name="フリーフォーム 51"/>
            <p:cNvSpPr/>
            <p:nvPr/>
          </p:nvSpPr>
          <p:spPr>
            <a:xfrm>
              <a:off x="14354696" y="16853393"/>
              <a:ext cx="6686409" cy="7236239"/>
            </a:xfrm>
            <a:custGeom>
              <a:avLst/>
              <a:gdLst>
                <a:gd name="connsiteX0" fmla="*/ 0 w 6661500"/>
                <a:gd name="connsiteY0" fmla="*/ 0 h 4919383"/>
                <a:gd name="connsiteX1" fmla="*/ 6661500 w 6661500"/>
                <a:gd name="connsiteY1" fmla="*/ 0 h 4919383"/>
                <a:gd name="connsiteX2" fmla="*/ 6661500 w 6661500"/>
                <a:gd name="connsiteY2" fmla="*/ 4919383 h 4919383"/>
                <a:gd name="connsiteX3" fmla="*/ 0 w 6661500"/>
                <a:gd name="connsiteY3" fmla="*/ 4919383 h 4919383"/>
                <a:gd name="connsiteX4" fmla="*/ 0 w 6661500"/>
                <a:gd name="connsiteY4" fmla="*/ 0 h 4919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1500" h="4919383">
                  <a:moveTo>
                    <a:pt x="0" y="0"/>
                  </a:moveTo>
                  <a:lnTo>
                    <a:pt x="6661500" y="0"/>
                  </a:lnTo>
                  <a:lnTo>
                    <a:pt x="6661500" y="4919383"/>
                  </a:lnTo>
                  <a:lnTo>
                    <a:pt x="0" y="4919383"/>
                  </a:lnTo>
                  <a:lnTo>
                    <a:pt x="0" y="0"/>
                  </a:lnTo>
                  <a:close/>
                </a:path>
              </a:pathLst>
            </a:custGeom>
            <a:solidFill>
              <a:schemeClr val="accent1">
                <a:lumMod val="20000"/>
                <a:lumOff val="80000"/>
                <a:alpha val="89804"/>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92024" tIns="192024" rIns="256032" bIns="288036" numCol="1" spcCol="1270" anchor="t" anchorCtr="0">
              <a:noAutofit/>
            </a:bodyPr>
            <a:lstStyle/>
            <a:p>
              <a:pPr marL="0" lvl="1" algn="l" defTabSz="1600200">
                <a:lnSpc>
                  <a:spcPct val="90000"/>
                </a:lnSpc>
                <a:spcBef>
                  <a:spcPct val="0"/>
                </a:spcBef>
                <a:spcAft>
                  <a:spcPct val="15000"/>
                </a:spcAft>
              </a:pPr>
              <a:r>
                <a:rPr kumimoji="1" lang="ja-JP" altLang="en-US" sz="4800" kern="1200" dirty="0">
                  <a:latin typeface="+mn-ea"/>
                </a:rPr>
                <a:t>細胞製造業に従事される方、及び周辺産業でのビジネスをお考えの方対象。</a:t>
              </a:r>
              <a:r>
                <a:rPr kumimoji="1" lang="ja-JP" altLang="en-US" sz="4800" dirty="0">
                  <a:latin typeface="+mn-ea"/>
                </a:rPr>
                <a:t>未経験者</a:t>
              </a:r>
              <a:r>
                <a:rPr kumimoji="1" lang="ja-JP" altLang="en-US" sz="4800" kern="1200" dirty="0">
                  <a:latin typeface="+mn-ea"/>
                </a:rPr>
                <a:t>対応可。</a:t>
              </a:r>
              <a:endParaRPr kumimoji="1" lang="en-US" altLang="ja-JP" sz="4800" dirty="0">
                <a:latin typeface="+mn-ea"/>
              </a:endParaRPr>
            </a:p>
            <a:p>
              <a:pPr marL="0" lvl="1" algn="l" defTabSz="1600200">
                <a:lnSpc>
                  <a:spcPct val="90000"/>
                </a:lnSpc>
                <a:spcBef>
                  <a:spcPct val="0"/>
                </a:spcBef>
                <a:spcAft>
                  <a:spcPct val="15000"/>
                </a:spcAft>
              </a:pPr>
              <a:endParaRPr kumimoji="1" lang="en-US" altLang="ja-JP" sz="4800" kern="1200" dirty="0">
                <a:latin typeface="+mn-ea"/>
              </a:endParaRPr>
            </a:p>
            <a:p>
              <a:pPr marL="0" lvl="1" algn="l" defTabSz="1600200">
                <a:lnSpc>
                  <a:spcPct val="90000"/>
                </a:lnSpc>
                <a:spcBef>
                  <a:spcPct val="0"/>
                </a:spcBef>
                <a:spcAft>
                  <a:spcPct val="15000"/>
                </a:spcAft>
              </a:pPr>
              <a:r>
                <a:rPr kumimoji="1" lang="en-US" altLang="ja-JP" sz="4800" kern="1200" dirty="0">
                  <a:latin typeface="+mn-ea"/>
                </a:rPr>
                <a:t>FIRM</a:t>
              </a:r>
              <a:r>
                <a:rPr kumimoji="1" lang="ja-JP" altLang="en-US" sz="4800" kern="1200" dirty="0">
                  <a:latin typeface="+mn-ea"/>
                </a:rPr>
                <a:t>*の認定教育機関である</a:t>
              </a:r>
              <a:r>
                <a:rPr kumimoji="1" lang="en-US" altLang="ja-JP" sz="4800" kern="1200" dirty="0" err="1">
                  <a:latin typeface="+mn-ea"/>
                </a:rPr>
                <a:t>iPS</a:t>
              </a:r>
              <a:r>
                <a:rPr kumimoji="1" lang="ja-JP" altLang="en-US" sz="4800" kern="1200" dirty="0">
                  <a:latin typeface="+mn-ea"/>
                </a:rPr>
                <a:t>ポータルが実際の</a:t>
              </a:r>
              <a:r>
                <a:rPr kumimoji="1" lang="en-US" altLang="ja-JP" sz="4800" kern="1200" dirty="0">
                  <a:latin typeface="+mn-ea"/>
                </a:rPr>
                <a:t>CPC</a:t>
              </a:r>
              <a:r>
                <a:rPr kumimoji="1" lang="ja-JP" altLang="en-US" sz="4800" kern="1200" dirty="0">
                  <a:latin typeface="+mn-ea"/>
                </a:rPr>
                <a:t>施設で実際の規定に準じて実施。</a:t>
              </a:r>
              <a:endParaRPr kumimoji="1" lang="en-US" altLang="ja-JP" sz="4800" kern="1200" dirty="0">
                <a:latin typeface="+mn-ea"/>
              </a:endParaRPr>
            </a:p>
            <a:p>
              <a:pPr marL="0" lvl="1" algn="l" defTabSz="1600200">
                <a:lnSpc>
                  <a:spcPct val="90000"/>
                </a:lnSpc>
                <a:spcBef>
                  <a:spcPct val="0"/>
                </a:spcBef>
                <a:spcAft>
                  <a:spcPct val="15000"/>
                </a:spcAft>
              </a:pPr>
              <a:endParaRPr kumimoji="1" lang="en-US" altLang="ja-JP" sz="4800" kern="1200" dirty="0">
                <a:latin typeface="+mn-ea"/>
              </a:endParaRPr>
            </a:p>
            <a:p>
              <a:pPr marL="0" lvl="1" algn="l" defTabSz="1600200">
                <a:lnSpc>
                  <a:spcPct val="90000"/>
                </a:lnSpc>
                <a:spcBef>
                  <a:spcPct val="0"/>
                </a:spcBef>
                <a:spcAft>
                  <a:spcPct val="15000"/>
                </a:spcAft>
              </a:pPr>
              <a:endParaRPr kumimoji="1" lang="ja-JP" altLang="en-US" sz="4800" kern="1200" dirty="0">
                <a:latin typeface="+mn-ea"/>
              </a:endParaRPr>
            </a:p>
          </p:txBody>
        </p:sp>
      </p:grpSp>
      <p:sp>
        <p:nvSpPr>
          <p:cNvPr id="26" name="スライド番号プレースホルダー 5">
            <a:extLst>
              <a:ext uri="{FF2B5EF4-FFF2-40B4-BE49-F238E27FC236}">
                <a16:creationId xmlns:a16="http://schemas.microsoft.com/office/drawing/2014/main" id="{7541DE92-A09E-42B0-8639-D8945D7B0A41}"/>
              </a:ext>
            </a:extLst>
          </p:cNvPr>
          <p:cNvSpPr txBox="1">
            <a:spLocks/>
          </p:cNvSpPr>
          <p:nvPr/>
        </p:nvSpPr>
        <p:spPr>
          <a:xfrm>
            <a:off x="10989942" y="6196534"/>
            <a:ext cx="506058" cy="277200"/>
          </a:xfrm>
          <a:prstGeom prst="rect">
            <a:avLst/>
          </a:prstGeom>
        </p:spPr>
        <p:txBody>
          <a:bodyPr/>
          <a:lstStyle>
            <a:lvl1pPr defTabSz="292100">
              <a:defRPr sz="1400">
                <a:solidFill>
                  <a:srgbClr val="FFFFFF"/>
                </a:solidFill>
                <a:latin typeface="+mn-lt"/>
                <a:ea typeface="+mn-ea"/>
                <a:cs typeface="+mn-cs"/>
                <a:sym typeface="Helvetica"/>
              </a:defRPr>
            </a:lvl1pPr>
            <a:lvl2pPr defTabSz="292100">
              <a:defRPr sz="1400">
                <a:solidFill>
                  <a:srgbClr val="FFFFFF"/>
                </a:solidFill>
                <a:latin typeface="+mn-lt"/>
                <a:ea typeface="+mn-ea"/>
                <a:cs typeface="+mn-cs"/>
                <a:sym typeface="Helvetica"/>
              </a:defRPr>
            </a:lvl2pPr>
            <a:lvl3pPr defTabSz="292100">
              <a:defRPr sz="1400">
                <a:solidFill>
                  <a:srgbClr val="FFFFFF"/>
                </a:solidFill>
                <a:latin typeface="+mn-lt"/>
                <a:ea typeface="+mn-ea"/>
                <a:cs typeface="+mn-cs"/>
                <a:sym typeface="Helvetica"/>
              </a:defRPr>
            </a:lvl3pPr>
            <a:lvl4pPr defTabSz="292100">
              <a:defRPr sz="1400">
                <a:solidFill>
                  <a:srgbClr val="FFFFFF"/>
                </a:solidFill>
                <a:latin typeface="+mn-lt"/>
                <a:ea typeface="+mn-ea"/>
                <a:cs typeface="+mn-cs"/>
                <a:sym typeface="Helvetica"/>
              </a:defRPr>
            </a:lvl4pPr>
            <a:lvl5pPr defTabSz="292100">
              <a:defRPr sz="1400">
                <a:solidFill>
                  <a:srgbClr val="FFFFFF"/>
                </a:solidFill>
                <a:latin typeface="+mn-lt"/>
                <a:ea typeface="+mn-ea"/>
                <a:cs typeface="+mn-cs"/>
                <a:sym typeface="Helvetica"/>
              </a:defRPr>
            </a:lvl5pPr>
            <a:lvl6pPr defTabSz="292100">
              <a:defRPr sz="1400">
                <a:solidFill>
                  <a:srgbClr val="FFFFFF"/>
                </a:solidFill>
                <a:latin typeface="+mn-lt"/>
                <a:ea typeface="+mn-ea"/>
                <a:cs typeface="+mn-cs"/>
                <a:sym typeface="Helvetica"/>
              </a:defRPr>
            </a:lvl6pPr>
            <a:lvl7pPr defTabSz="292100">
              <a:defRPr sz="1400">
                <a:solidFill>
                  <a:srgbClr val="FFFFFF"/>
                </a:solidFill>
                <a:latin typeface="+mn-lt"/>
                <a:ea typeface="+mn-ea"/>
                <a:cs typeface="+mn-cs"/>
                <a:sym typeface="Helvetica"/>
              </a:defRPr>
            </a:lvl7pPr>
            <a:lvl8pPr defTabSz="292100">
              <a:defRPr sz="1400">
                <a:solidFill>
                  <a:srgbClr val="FFFFFF"/>
                </a:solidFill>
                <a:latin typeface="+mn-lt"/>
                <a:ea typeface="+mn-ea"/>
                <a:cs typeface="+mn-cs"/>
                <a:sym typeface="Helvetica"/>
              </a:defRPr>
            </a:lvl8pPr>
            <a:lvl9pPr defTabSz="292100">
              <a:defRPr sz="1400">
                <a:solidFill>
                  <a:srgbClr val="FFFFFF"/>
                </a:solidFill>
                <a:latin typeface="+mn-lt"/>
                <a:ea typeface="+mn-ea"/>
                <a:cs typeface="+mn-cs"/>
                <a:sym typeface="Helvetica"/>
              </a:defRPr>
            </a:lvl9pPr>
          </a:lstStyle>
          <a:p>
            <a:pPr algn="r"/>
            <a:fld id="{33EC3C43-8795-4F1D-8838-7ABC8F2613BC}" type="slidenum">
              <a:rPr lang="ja-JP" altLang="en-US" sz="1200" smtClean="0">
                <a:solidFill>
                  <a:schemeClr val="bg1">
                    <a:lumMod val="50000"/>
                  </a:schemeClr>
                </a:solidFill>
              </a:rPr>
              <a:pPr algn="r"/>
              <a:t>14</a:t>
            </a:fld>
            <a:endParaRPr lang="ja-JP" altLang="en-US" sz="1200" dirty="0">
              <a:solidFill>
                <a:schemeClr val="bg1">
                  <a:lumMod val="50000"/>
                </a:schemeClr>
              </a:solidFill>
            </a:endParaRPr>
          </a:p>
        </p:txBody>
      </p:sp>
    </p:spTree>
    <p:extLst>
      <p:ext uri="{BB962C8B-B14F-4D97-AF65-F5344CB8AC3E}">
        <p14:creationId xmlns:p14="http://schemas.microsoft.com/office/powerpoint/2010/main" val="178882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686856" y="349568"/>
            <a:ext cx="10800000" cy="646331"/>
          </a:xfrm>
          <a:prstGeom prst="rect">
            <a:avLst/>
          </a:prstGeom>
        </p:spPr>
        <p:txBody>
          <a:bodyPr/>
          <a:lstStyle>
            <a:lvl1pPr defTabSz="292100">
              <a:defRPr sz="3600">
                <a:solidFill>
                  <a:srgbClr val="02519A"/>
                </a:solidFill>
                <a:latin typeface="メイリオ"/>
                <a:ea typeface="メイリオ"/>
                <a:cs typeface="メイリオ"/>
                <a:sym typeface="メイリオ"/>
              </a:defRPr>
            </a:lvl1pPr>
            <a:lvl2pPr defTabSz="292100">
              <a:defRPr sz="3100">
                <a:solidFill>
                  <a:srgbClr val="02519A"/>
                </a:solidFill>
                <a:latin typeface="メイリオ"/>
                <a:ea typeface="メイリオ"/>
                <a:cs typeface="メイリオ"/>
                <a:sym typeface="メイリオ"/>
              </a:defRPr>
            </a:lvl2pPr>
            <a:lvl3pPr defTabSz="292100">
              <a:defRPr sz="3100">
                <a:solidFill>
                  <a:srgbClr val="02519A"/>
                </a:solidFill>
                <a:latin typeface="メイリオ"/>
                <a:ea typeface="メイリオ"/>
                <a:cs typeface="メイリオ"/>
                <a:sym typeface="メイリオ"/>
              </a:defRPr>
            </a:lvl3pPr>
            <a:lvl4pPr defTabSz="292100">
              <a:defRPr sz="3100">
                <a:solidFill>
                  <a:srgbClr val="02519A"/>
                </a:solidFill>
                <a:latin typeface="メイリオ"/>
                <a:ea typeface="メイリオ"/>
                <a:cs typeface="メイリオ"/>
                <a:sym typeface="メイリオ"/>
              </a:defRPr>
            </a:lvl4pPr>
            <a:lvl5pPr defTabSz="292100">
              <a:defRPr sz="3100">
                <a:solidFill>
                  <a:srgbClr val="02519A"/>
                </a:solidFill>
                <a:latin typeface="メイリオ"/>
                <a:ea typeface="メイリオ"/>
                <a:cs typeface="メイリオ"/>
                <a:sym typeface="メイリオ"/>
              </a:defRPr>
            </a:lvl5pPr>
            <a:lvl6pPr defTabSz="292100">
              <a:defRPr sz="3100">
                <a:solidFill>
                  <a:srgbClr val="02519A"/>
                </a:solidFill>
                <a:latin typeface="メイリオ"/>
                <a:ea typeface="メイリオ"/>
                <a:cs typeface="メイリオ"/>
                <a:sym typeface="メイリオ"/>
              </a:defRPr>
            </a:lvl6pPr>
            <a:lvl7pPr defTabSz="292100">
              <a:defRPr sz="3100">
                <a:solidFill>
                  <a:srgbClr val="02519A"/>
                </a:solidFill>
                <a:latin typeface="メイリオ"/>
                <a:ea typeface="メイリオ"/>
                <a:cs typeface="メイリオ"/>
                <a:sym typeface="メイリオ"/>
              </a:defRPr>
            </a:lvl7pPr>
            <a:lvl8pPr defTabSz="292100">
              <a:defRPr sz="3100">
                <a:solidFill>
                  <a:srgbClr val="02519A"/>
                </a:solidFill>
                <a:latin typeface="メイリオ"/>
                <a:ea typeface="メイリオ"/>
                <a:cs typeface="メイリオ"/>
                <a:sym typeface="メイリオ"/>
              </a:defRPr>
            </a:lvl8pPr>
            <a:lvl9pPr defTabSz="292100">
              <a:defRPr sz="3100">
                <a:solidFill>
                  <a:srgbClr val="02519A"/>
                </a:solidFill>
                <a:latin typeface="メイリオ"/>
                <a:ea typeface="メイリオ"/>
                <a:cs typeface="メイリオ"/>
                <a:sym typeface="メイリオ"/>
              </a:defRPr>
            </a:lvl9pPr>
          </a:lstStyle>
          <a:p>
            <a:r>
              <a:rPr lang="ja-JP" altLang="en-US" sz="3200" dirty="0"/>
              <a:t>株式会社</a:t>
            </a:r>
            <a:r>
              <a:rPr lang="en-US" altLang="ja-JP" sz="3200" dirty="0" err="1"/>
              <a:t>iPS</a:t>
            </a:r>
            <a:r>
              <a:rPr lang="ja-JP" altLang="en-US" sz="3200" dirty="0"/>
              <a:t>ポータルのご紹介</a:t>
            </a:r>
            <a:endParaRPr lang="en-US" sz="3200" dirty="0"/>
          </a:p>
        </p:txBody>
      </p:sp>
      <p:sp>
        <p:nvSpPr>
          <p:cNvPr id="6" name="正方形/長方形 5"/>
          <p:cNvSpPr/>
          <p:nvPr/>
        </p:nvSpPr>
        <p:spPr>
          <a:xfrm>
            <a:off x="769621" y="1494795"/>
            <a:ext cx="4741271" cy="3385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6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概要</a:t>
            </a:r>
            <a:endParaRPr lang="en-US" sz="1600" b="1" baseline="30000"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7" name="角丸四角形 6"/>
          <p:cNvSpPr/>
          <p:nvPr/>
        </p:nvSpPr>
        <p:spPr>
          <a:xfrm>
            <a:off x="6365589" y="4465869"/>
            <a:ext cx="4741271" cy="1894289"/>
          </a:xfrm>
          <a:prstGeom prst="roundRect">
            <a:avLst/>
          </a:pr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lIns="0" tIns="91440" rIns="0" bIns="91440" rtlCol="0" anchor="ctr">
            <a:noAutofit/>
          </a:bodyPr>
          <a:lstStyle/>
          <a:p>
            <a:pPr marL="342900" lvl="1" indent="-228600">
              <a:spcBef>
                <a:spcPts val="600"/>
              </a:spcBef>
              <a:spcAft>
                <a:spcPts val="600"/>
              </a:spcAft>
              <a:buFont typeface="Arial" panose="020B0604020202020204" pitchFamily="34" charset="0"/>
              <a:buChar char="•"/>
            </a:pPr>
            <a:r>
              <a:rPr lang="ja-JP" altLang="en-US" sz="14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特定の企業系列に属さない中立性</a:t>
            </a:r>
          </a:p>
          <a:p>
            <a:pPr marL="342900" lvl="1" indent="-228600">
              <a:spcBef>
                <a:spcPts val="600"/>
              </a:spcBef>
              <a:spcAft>
                <a:spcPts val="600"/>
              </a:spcAft>
              <a:buFont typeface="Arial" panose="020B0604020202020204" pitchFamily="34" charset="0"/>
              <a:buChar char="•"/>
            </a:pPr>
            <a:r>
              <a:rPr lang="ja-JP" altLang="en-US" sz="14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高い社会貢献度を広く認められた公益事業性</a:t>
            </a:r>
          </a:p>
          <a:p>
            <a:pPr marL="342900" lvl="1" indent="-228600">
              <a:spcBef>
                <a:spcPts val="600"/>
              </a:spcBef>
              <a:spcAft>
                <a:spcPts val="600"/>
              </a:spcAft>
              <a:buFont typeface="Arial" panose="020B0604020202020204" pitchFamily="34" charset="0"/>
              <a:buChar char="•"/>
            </a:pPr>
            <a:r>
              <a:rPr lang="ja-JP" altLang="en-US" sz="14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自社では創薬、再生医療を手掛けない非競争性</a:t>
            </a:r>
          </a:p>
          <a:p>
            <a:pPr marL="342900" lvl="1" indent="-228600">
              <a:spcBef>
                <a:spcPts val="600"/>
              </a:spcBef>
              <a:spcAft>
                <a:spcPts val="600"/>
              </a:spcAft>
              <a:buFont typeface="Arial" panose="020B0604020202020204" pitchFamily="34" charset="0"/>
              <a:buChar char="•"/>
            </a:pPr>
            <a:r>
              <a:rPr lang="ja-JP" altLang="en-US" sz="14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アカデミア、企業との人的ネットワーク</a:t>
            </a:r>
          </a:p>
        </p:txBody>
      </p:sp>
      <p:sp>
        <p:nvSpPr>
          <p:cNvPr id="8" name="テキスト ボックス 7"/>
          <p:cNvSpPr txBox="1"/>
          <p:nvPr/>
        </p:nvSpPr>
        <p:spPr>
          <a:xfrm>
            <a:off x="769621" y="1918612"/>
            <a:ext cx="4741271" cy="4560223"/>
          </a:xfrm>
          <a:prstGeom prst="rect">
            <a:avLst/>
          </a:prstGeom>
          <a:noFill/>
        </p:spPr>
        <p:txBody>
          <a:bodyPr wrap="square" rtlCol="0">
            <a:spAutoFit/>
          </a:bodyPr>
          <a:lstStyle/>
          <a:p>
            <a:pPr marL="228600" lvl="1" indent="-228600">
              <a:spcBef>
                <a:spcPts val="300"/>
              </a:spcBef>
              <a:spcAft>
                <a:spcPts val="300"/>
              </a:spcAft>
              <a:buFont typeface="Arial" panose="020B0604020202020204" pitchFamily="34" charset="0"/>
              <a:buChar char="•"/>
              <a:tabLst>
                <a:tab pos="4457700" algn="r"/>
              </a:tabLst>
            </a:pP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会社名：</a:t>
            </a:r>
            <a:r>
              <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株式会社</a:t>
            </a:r>
            <a:r>
              <a:rPr lang="en-US" altLang="ja-JP" sz="1400" dirty="0" err="1">
                <a:solidFill>
                  <a:schemeClr val="tx1"/>
                </a:solidFill>
                <a:latin typeface="メイリオ" panose="020B0604030504040204" pitchFamily="50" charset="-128"/>
                <a:ea typeface="メイリオ" panose="020B0604030504040204" pitchFamily="50" charset="-128"/>
                <a:cs typeface="Meiryo UI" panose="020B0604030504040204" pitchFamily="50" charset="-128"/>
              </a:rPr>
              <a:t>iPS</a:t>
            </a: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ポータル</a:t>
            </a:r>
            <a:endPar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228600" lvl="1" indent="-228600">
              <a:spcBef>
                <a:spcPts val="300"/>
              </a:spcBef>
              <a:spcAft>
                <a:spcPts val="300"/>
              </a:spcAft>
              <a:buFont typeface="Arial" panose="020B0604020202020204" pitchFamily="34" charset="0"/>
              <a:buChar char="•"/>
              <a:tabLst>
                <a:tab pos="4457700" algn="r"/>
              </a:tabLst>
            </a:pP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設立：</a:t>
            </a:r>
            <a:r>
              <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2014</a:t>
            </a: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年</a:t>
            </a:r>
            <a:r>
              <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7</a:t>
            </a: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月</a:t>
            </a:r>
            <a:r>
              <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31</a:t>
            </a: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日</a:t>
            </a:r>
            <a:endPar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228600" lvl="1" indent="-228600">
              <a:spcBef>
                <a:spcPts val="300"/>
              </a:spcBef>
              <a:spcAft>
                <a:spcPts val="300"/>
              </a:spcAft>
              <a:buFont typeface="Arial" panose="020B0604020202020204" pitchFamily="34" charset="0"/>
              <a:buChar char="•"/>
              <a:tabLst>
                <a:tab pos="4457700" algn="r"/>
              </a:tabLst>
            </a:pP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代表者：</a:t>
            </a:r>
            <a:r>
              <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村山　昇作　代表取締役社長</a:t>
            </a:r>
            <a:br>
              <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br>
            <a:r>
              <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小林　正和　代表取締役副社長</a:t>
            </a:r>
            <a:endPar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228600" lvl="1" indent="-228600">
              <a:spcBef>
                <a:spcPts val="300"/>
              </a:spcBef>
              <a:spcAft>
                <a:spcPts val="300"/>
              </a:spcAft>
              <a:buFont typeface="Arial" panose="020B0604020202020204" pitchFamily="34" charset="0"/>
              <a:buChar char="•"/>
              <a:tabLst>
                <a:tab pos="4457700" algn="r"/>
              </a:tabLst>
            </a:pP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資本金：</a:t>
            </a:r>
            <a:r>
              <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18</a:t>
            </a: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億</a:t>
            </a:r>
            <a:r>
              <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6,860</a:t>
            </a: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万円</a:t>
            </a:r>
            <a:endPar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228600" lvl="1" indent="-228600">
              <a:spcBef>
                <a:spcPts val="300"/>
              </a:spcBef>
              <a:spcAft>
                <a:spcPts val="300"/>
              </a:spcAft>
              <a:buFont typeface="Arial" panose="020B0604020202020204" pitchFamily="34" charset="0"/>
              <a:buChar char="•"/>
              <a:tabLst>
                <a:tab pos="4114800" algn="r"/>
              </a:tabLst>
            </a:pP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株主：</a:t>
            </a:r>
            <a:endPar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285750" lvl="1" indent="-285750">
              <a:spcBef>
                <a:spcPts val="100"/>
              </a:spcBef>
              <a:spcAft>
                <a:spcPts val="300"/>
              </a:spcAft>
              <a:buFont typeface="Wingdings" panose="05000000000000000000" pitchFamily="2" charset="2"/>
              <a:buChar char="Ø"/>
              <a:tabLst>
                <a:tab pos="4457700" algn="r"/>
              </a:tabLst>
            </a:pP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島津製作所、エーザイ、味の素、シスメックス、</a:t>
            </a:r>
            <a:br>
              <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b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新日本科学、</a:t>
            </a:r>
            <a:r>
              <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SCREEN</a:t>
            </a: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a:t>
            </a:r>
            <a:r>
              <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HD</a:t>
            </a:r>
            <a:r>
              <a:rPr lang="ja-JP" altLang="en-US" sz="1400" dirty="0" err="1">
                <a:solidFill>
                  <a:schemeClr val="tx1"/>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東邦</a:t>
            </a:r>
            <a:r>
              <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HD</a:t>
            </a:r>
            <a:r>
              <a:rPr lang="ja-JP" altLang="en-US" sz="1400" dirty="0" err="1">
                <a:solidFill>
                  <a:schemeClr val="tx1"/>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東洋製罐</a:t>
            </a:r>
            <a:br>
              <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b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グループ</a:t>
            </a:r>
            <a:r>
              <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HD</a:t>
            </a:r>
            <a:r>
              <a:rPr lang="ja-JP" altLang="en-US" sz="1400" dirty="0" err="1">
                <a:solidFill>
                  <a:schemeClr val="tx1"/>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中外製薬、堀場製作所、第一実業、　</a:t>
            </a:r>
            <a:r>
              <a:rPr lang="en-US" altLang="ja-JP" sz="1400" dirty="0" err="1">
                <a:solidFill>
                  <a:schemeClr val="tx1"/>
                </a:solidFill>
                <a:latin typeface="メイリオ" panose="020B0604030504040204" pitchFamily="50" charset="-128"/>
                <a:ea typeface="メイリオ" panose="020B0604030504040204" pitchFamily="50" charset="-128"/>
                <a:cs typeface="Meiryo UI" panose="020B0604030504040204" pitchFamily="50" charset="-128"/>
              </a:rPr>
              <a:t>iPS</a:t>
            </a: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アカデミアジャパン、</a:t>
            </a:r>
            <a:r>
              <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NTT</a:t>
            </a: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データ、片岡製作所、三井住友銀行、</a:t>
            </a:r>
            <a:r>
              <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SMBC</a:t>
            </a: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ベンチャーキャピタル、大和証券グループ本社、香川証券、京都府、京都市他</a:t>
            </a:r>
            <a:endPar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228600" lvl="1" indent="-228600">
              <a:spcBef>
                <a:spcPts val="300"/>
              </a:spcBef>
              <a:spcAft>
                <a:spcPts val="300"/>
              </a:spcAft>
              <a:buFont typeface="Arial" panose="020B0604020202020204" pitchFamily="34" charset="0"/>
              <a:buChar char="•"/>
              <a:tabLst>
                <a:tab pos="4114800" algn="r"/>
              </a:tabLst>
            </a:pP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事業内容：</a:t>
            </a:r>
            <a:endParaRPr lang="en-US" altLang="ja-JP"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lvl="5" indent="-285750">
              <a:spcBef>
                <a:spcPts val="100"/>
              </a:spcBef>
              <a:spcAft>
                <a:spcPts val="100"/>
              </a:spcAft>
              <a:buFont typeface="Wingdings" panose="05000000000000000000" pitchFamily="2" charset="2"/>
              <a:buChar char="Ø"/>
              <a:tabLst>
                <a:tab pos="4114800" algn="r"/>
              </a:tabLst>
            </a:pPr>
            <a:r>
              <a:rPr lang="ja-JP" altLang="en-US"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試験受託</a:t>
            </a:r>
            <a:endParaRPr lang="en-US" altLang="ja-JP"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lvl="1" indent="-285750">
              <a:spcBef>
                <a:spcPts val="100"/>
              </a:spcBef>
              <a:spcAft>
                <a:spcPts val="100"/>
              </a:spcAft>
              <a:buFont typeface="Wingdings" panose="05000000000000000000" pitchFamily="2" charset="2"/>
              <a:buChar char="Ø"/>
              <a:tabLst>
                <a:tab pos="4114800" algn="r"/>
              </a:tabLst>
            </a:pP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開発・事業支援</a:t>
            </a:r>
            <a:endPar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lvl="1" indent="-285750">
              <a:spcBef>
                <a:spcPts val="100"/>
              </a:spcBef>
              <a:spcAft>
                <a:spcPts val="100"/>
              </a:spcAft>
              <a:buFont typeface="Wingdings" panose="05000000000000000000" pitchFamily="2" charset="2"/>
              <a:buChar char="Ø"/>
              <a:tabLst>
                <a:tab pos="4114800" algn="r"/>
              </a:tabLst>
            </a:pP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薬事支援</a:t>
            </a:r>
            <a:endPar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lvl="1" indent="-285750">
              <a:spcBef>
                <a:spcPts val="100"/>
              </a:spcBef>
              <a:spcAft>
                <a:spcPts val="100"/>
              </a:spcAft>
              <a:buFont typeface="Wingdings" panose="05000000000000000000" pitchFamily="2" charset="2"/>
              <a:buChar char="Ø"/>
              <a:tabLst>
                <a:tab pos="4114800" algn="r"/>
              </a:tabLst>
            </a:pP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ベンチャー支援</a:t>
            </a:r>
            <a:endPar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lvl="1" indent="-285750">
              <a:spcBef>
                <a:spcPts val="100"/>
              </a:spcBef>
              <a:spcAft>
                <a:spcPts val="100"/>
              </a:spcAft>
              <a:buFont typeface="Wingdings" panose="05000000000000000000" pitchFamily="2" charset="2"/>
              <a:buChar char="Ø"/>
              <a:tabLst>
                <a:tab pos="4114800" algn="r"/>
              </a:tabLst>
            </a:pPr>
            <a:r>
              <a:rPr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教育研修等</a:t>
            </a:r>
            <a:endPar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pic>
        <p:nvPicPr>
          <p:cNvPr id="9" name="Picture 2" descr="http://ipsportal.com/wp-content/themes/ipsportal-theme/images/contents/education_n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766" y="5050433"/>
            <a:ext cx="1742293" cy="1309725"/>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6365590" y="1494795"/>
            <a:ext cx="4741271" cy="3385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6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弊社の基本理念</a:t>
            </a:r>
            <a:endParaRPr lang="en-US" sz="1600" b="1" baseline="30000"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1" name="正方形/長方形 10"/>
          <p:cNvSpPr/>
          <p:nvPr/>
        </p:nvSpPr>
        <p:spPr>
          <a:xfrm>
            <a:off x="6365587" y="3976341"/>
            <a:ext cx="4741271" cy="3385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6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弊社の強み</a:t>
            </a:r>
            <a:endParaRPr lang="en-US" sz="1600" b="1" baseline="30000"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2" name="テキスト ボックス 11"/>
          <p:cNvSpPr txBox="1"/>
          <p:nvPr/>
        </p:nvSpPr>
        <p:spPr>
          <a:xfrm>
            <a:off x="6365586" y="2115084"/>
            <a:ext cx="4741271" cy="1600438"/>
          </a:xfrm>
          <a:prstGeom prst="rect">
            <a:avLst/>
          </a:prstGeom>
          <a:noFill/>
        </p:spPr>
        <p:txBody>
          <a:bodyPr wrap="square" rtlCol="0">
            <a:spAutoFit/>
          </a:bodyPr>
          <a:lstStyle/>
          <a:p>
            <a:pPr algn="ctr"/>
            <a:r>
              <a:rPr lang="en-US" sz="1400" b="1" dirty="0" err="1">
                <a:solidFill>
                  <a:schemeClr val="tx1"/>
                </a:solidFill>
                <a:latin typeface="メイリオ" panose="020B0604030504040204" pitchFamily="50" charset="-128"/>
                <a:ea typeface="メイリオ" panose="020B0604030504040204" pitchFamily="50" charset="-128"/>
              </a:rPr>
              <a:t>iPS</a:t>
            </a:r>
            <a:r>
              <a:rPr lang="ja-JP" altLang="en-US" sz="1400" b="1" dirty="0">
                <a:solidFill>
                  <a:schemeClr val="tx1"/>
                </a:solidFill>
                <a:latin typeface="メイリオ" panose="020B0604030504040204" pitchFamily="50" charset="-128"/>
                <a:ea typeface="メイリオ" panose="020B0604030504040204" pitchFamily="50" charset="-128"/>
              </a:rPr>
              <a:t>テクノロジーの事業化促進により社会に貢献する。</a:t>
            </a:r>
            <a:endParaRPr lang="en-US" altLang="ja-JP" sz="1400" b="1" dirty="0">
              <a:solidFill>
                <a:schemeClr val="tx1"/>
              </a:solidFill>
              <a:latin typeface="メイリオ" panose="020B0604030504040204" pitchFamily="50" charset="-128"/>
              <a:ea typeface="メイリオ" panose="020B0604030504040204" pitchFamily="50" charset="-128"/>
            </a:endParaRPr>
          </a:p>
          <a:p>
            <a:pPr algn="ctr"/>
            <a:endParaRPr lang="en-US" sz="1400" b="1" dirty="0">
              <a:solidFill>
                <a:schemeClr val="tx1"/>
              </a:solidFill>
              <a:latin typeface="メイリオ" panose="020B0604030504040204" pitchFamily="50" charset="-128"/>
              <a:ea typeface="メイリオ" panose="020B0604030504040204" pitchFamily="50" charset="-128"/>
            </a:endParaRPr>
          </a:p>
          <a:p>
            <a:pPr algn="ctr"/>
            <a:r>
              <a:rPr lang="ja-JP" altLang="en-US" sz="1400" b="1" dirty="0">
                <a:solidFill>
                  <a:schemeClr val="tx1"/>
                </a:solidFill>
                <a:latin typeface="メイリオ" panose="020B0604030504040204" pitchFamily="50" charset="-128"/>
                <a:ea typeface="メイリオ" panose="020B0604030504040204" pitchFamily="50" charset="-128"/>
              </a:rPr>
              <a:t>ただし、</a:t>
            </a:r>
            <a:r>
              <a:rPr lang="ja-JP" altLang="en-US" sz="1400" b="1" dirty="0">
                <a:solidFill>
                  <a:srgbClr val="FF0000"/>
                </a:solidFill>
                <a:latin typeface="メイリオ" panose="020B0604030504040204" pitchFamily="50" charset="-128"/>
                <a:ea typeface="メイリオ" panose="020B0604030504040204" pitchFamily="50" charset="-128"/>
              </a:rPr>
              <a:t>自らは、創薬、再生医療を行わない。</a:t>
            </a:r>
            <a:endParaRPr lang="en-US" altLang="ja-JP" sz="1400" b="1" dirty="0">
              <a:solidFill>
                <a:srgbClr val="FF0000"/>
              </a:solidFill>
              <a:latin typeface="メイリオ" panose="020B0604030504040204" pitchFamily="50" charset="-128"/>
              <a:ea typeface="メイリオ" panose="020B0604030504040204" pitchFamily="50" charset="-128"/>
            </a:endParaRPr>
          </a:p>
          <a:p>
            <a:pPr algn="ctr"/>
            <a:endParaRPr lang="en-US" sz="1400" b="1" dirty="0">
              <a:solidFill>
                <a:schemeClr val="tx1"/>
              </a:solidFill>
              <a:latin typeface="メイリオ" panose="020B0604030504040204" pitchFamily="50" charset="-128"/>
              <a:ea typeface="メイリオ" panose="020B0604030504040204" pitchFamily="50" charset="-128"/>
            </a:endParaRPr>
          </a:p>
          <a:p>
            <a:pPr algn="ctr"/>
            <a:r>
              <a:rPr lang="ja-JP" altLang="en-US" sz="1400" b="1" dirty="0">
                <a:solidFill>
                  <a:schemeClr val="tx1"/>
                </a:solidFill>
                <a:latin typeface="メイリオ" panose="020B0604030504040204" pitchFamily="50" charset="-128"/>
                <a:ea typeface="メイリオ" panose="020B0604030504040204" pitchFamily="50" charset="-128"/>
              </a:rPr>
              <a:t>かわりに、こうしたことにチャレンジしている</a:t>
            </a:r>
            <a:endParaRPr lang="en-US" altLang="ja-JP" sz="1400" b="1" dirty="0">
              <a:solidFill>
                <a:schemeClr val="tx1"/>
              </a:solidFill>
              <a:latin typeface="メイリオ" panose="020B0604030504040204" pitchFamily="50" charset="-128"/>
              <a:ea typeface="メイリオ" panose="020B0604030504040204" pitchFamily="50" charset="-128"/>
            </a:endParaRPr>
          </a:p>
          <a:p>
            <a:pPr algn="ctr"/>
            <a:br>
              <a:rPr lang="en-US" altLang="ja-JP" sz="1400" b="1" dirty="0">
                <a:solidFill>
                  <a:schemeClr val="tx1"/>
                </a:solidFill>
                <a:latin typeface="メイリオ" panose="020B0604030504040204" pitchFamily="50" charset="-128"/>
                <a:ea typeface="メイリオ" panose="020B0604030504040204" pitchFamily="50" charset="-128"/>
              </a:rPr>
            </a:br>
            <a:r>
              <a:rPr lang="ja-JP" altLang="en-US" sz="1400" b="1" dirty="0">
                <a:solidFill>
                  <a:schemeClr val="tx1"/>
                </a:solidFill>
                <a:latin typeface="メイリオ" panose="020B0604030504040204" pitchFamily="50" charset="-128"/>
                <a:ea typeface="メイリオ" panose="020B0604030504040204" pitchFamily="50" charset="-128"/>
              </a:rPr>
              <a:t>企業・研究者を成功に導くためのインフラを提供する。</a:t>
            </a:r>
            <a:endParaRPr lang="en-US" sz="1400" b="1" dirty="0">
              <a:solidFill>
                <a:schemeClr val="tx1"/>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AE58A3C3-5609-40F3-BF64-10C412174F7D}"/>
              </a:ext>
            </a:extLst>
          </p:cNvPr>
          <p:cNvSpPr>
            <a:spLocks noGrp="1"/>
          </p:cNvSpPr>
          <p:nvPr>
            <p:ph type="sldNum" sz="quarter" idx="2"/>
          </p:nvPr>
        </p:nvSpPr>
        <p:spPr/>
        <p:txBody>
          <a:bodyPr/>
          <a:lstStyle/>
          <a:p>
            <a:pPr lvl="0"/>
            <a:fld id="{86CB4B4D-7CA3-9044-876B-883B54F8677D}" type="slidenum">
              <a:rPr lang="en-US" altLang="ja-JP" smtClean="0"/>
              <a:t>2</a:t>
            </a:fld>
            <a:endParaRPr lang="ja-JP" altLang="en-US"/>
          </a:p>
        </p:txBody>
      </p:sp>
    </p:spTree>
    <p:extLst>
      <p:ext uri="{BB962C8B-B14F-4D97-AF65-F5344CB8AC3E}">
        <p14:creationId xmlns:p14="http://schemas.microsoft.com/office/powerpoint/2010/main" val="212157053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lvl="0"/>
            <a:fld id="{86CB4B4D-7CA3-9044-876B-883B54F8677D}" type="slidenum">
              <a:rPr lang="en-US" altLang="ja-JP" smtClean="0">
                <a:solidFill>
                  <a:schemeClr val="tx1"/>
                </a:solidFill>
                <a:latin typeface="メイリオ" panose="020B0604030504040204" pitchFamily="50" charset="-128"/>
                <a:ea typeface="メイリオ" panose="020B0604030504040204" pitchFamily="50" charset="-128"/>
              </a:rPr>
              <a:t>3</a:t>
            </a:fld>
            <a:endParaRPr lang="ja-JP" altLang="en-US">
              <a:solidFill>
                <a:schemeClr val="tx1"/>
              </a:solidFill>
              <a:latin typeface="メイリオ" panose="020B0604030504040204" pitchFamily="50" charset="-128"/>
              <a:ea typeface="メイリオ" panose="020B0604030504040204" pitchFamily="50" charset="-128"/>
            </a:endParaRPr>
          </a:p>
        </p:txBody>
      </p:sp>
      <p:sp>
        <p:nvSpPr>
          <p:cNvPr id="5" name="タイトル 1"/>
          <p:cNvSpPr txBox="1">
            <a:spLocks/>
          </p:cNvSpPr>
          <p:nvPr/>
        </p:nvSpPr>
        <p:spPr>
          <a:xfrm>
            <a:off x="531720" y="348026"/>
            <a:ext cx="10800000" cy="646331"/>
          </a:xfrm>
          <a:prstGeom prst="rect">
            <a:avLst/>
          </a:prstGeom>
        </p:spPr>
        <p:txBody>
          <a:bodyPr/>
          <a:lstStyle>
            <a:lvl1pPr defTabSz="292100">
              <a:defRPr sz="3600">
                <a:solidFill>
                  <a:srgbClr val="02519A"/>
                </a:solidFill>
                <a:latin typeface="メイリオ"/>
                <a:ea typeface="メイリオ"/>
                <a:cs typeface="メイリオ"/>
                <a:sym typeface="メイリオ"/>
              </a:defRPr>
            </a:lvl1pPr>
            <a:lvl2pPr defTabSz="292100">
              <a:defRPr sz="3100">
                <a:solidFill>
                  <a:srgbClr val="02519A"/>
                </a:solidFill>
                <a:latin typeface="メイリオ"/>
                <a:ea typeface="メイリオ"/>
                <a:cs typeface="メイリオ"/>
                <a:sym typeface="メイリオ"/>
              </a:defRPr>
            </a:lvl2pPr>
            <a:lvl3pPr defTabSz="292100">
              <a:defRPr sz="3100">
                <a:solidFill>
                  <a:srgbClr val="02519A"/>
                </a:solidFill>
                <a:latin typeface="メイリオ"/>
                <a:ea typeface="メイリオ"/>
                <a:cs typeface="メイリオ"/>
                <a:sym typeface="メイリオ"/>
              </a:defRPr>
            </a:lvl3pPr>
            <a:lvl4pPr defTabSz="292100">
              <a:defRPr sz="3100">
                <a:solidFill>
                  <a:srgbClr val="02519A"/>
                </a:solidFill>
                <a:latin typeface="メイリオ"/>
                <a:ea typeface="メイリオ"/>
                <a:cs typeface="メイリオ"/>
                <a:sym typeface="メイリオ"/>
              </a:defRPr>
            </a:lvl4pPr>
            <a:lvl5pPr defTabSz="292100">
              <a:defRPr sz="3100">
                <a:solidFill>
                  <a:srgbClr val="02519A"/>
                </a:solidFill>
                <a:latin typeface="メイリオ"/>
                <a:ea typeface="メイリオ"/>
                <a:cs typeface="メイリオ"/>
                <a:sym typeface="メイリオ"/>
              </a:defRPr>
            </a:lvl5pPr>
            <a:lvl6pPr defTabSz="292100">
              <a:defRPr sz="3100">
                <a:solidFill>
                  <a:srgbClr val="02519A"/>
                </a:solidFill>
                <a:latin typeface="メイリオ"/>
                <a:ea typeface="メイリオ"/>
                <a:cs typeface="メイリオ"/>
                <a:sym typeface="メイリオ"/>
              </a:defRPr>
            </a:lvl6pPr>
            <a:lvl7pPr defTabSz="292100">
              <a:defRPr sz="3100">
                <a:solidFill>
                  <a:srgbClr val="02519A"/>
                </a:solidFill>
                <a:latin typeface="メイリオ"/>
                <a:ea typeface="メイリオ"/>
                <a:cs typeface="メイリオ"/>
                <a:sym typeface="メイリオ"/>
              </a:defRPr>
            </a:lvl7pPr>
            <a:lvl8pPr defTabSz="292100">
              <a:defRPr sz="3100">
                <a:solidFill>
                  <a:srgbClr val="02519A"/>
                </a:solidFill>
                <a:latin typeface="メイリオ"/>
                <a:ea typeface="メイリオ"/>
                <a:cs typeface="メイリオ"/>
                <a:sym typeface="メイリオ"/>
              </a:defRPr>
            </a:lvl8pPr>
            <a:lvl9pPr defTabSz="292100">
              <a:defRPr sz="3100">
                <a:solidFill>
                  <a:srgbClr val="02519A"/>
                </a:solidFill>
                <a:latin typeface="メイリオ"/>
                <a:ea typeface="メイリオ"/>
                <a:cs typeface="メイリオ"/>
                <a:sym typeface="メイリオ"/>
              </a:defRPr>
            </a:lvl9pPr>
          </a:lstStyle>
          <a:p>
            <a:r>
              <a:rPr lang="ja-JP" altLang="en-US" sz="3200" dirty="0"/>
              <a:t>社名が</a:t>
            </a:r>
            <a:r>
              <a:rPr lang="en-US" sz="3200" dirty="0" err="1"/>
              <a:t>iPS</a:t>
            </a:r>
            <a:r>
              <a:rPr lang="ja-JP" altLang="en-US" sz="3200" dirty="0"/>
              <a:t>ポータルですが、</a:t>
            </a:r>
            <a:r>
              <a:rPr lang="en-US" altLang="ja-JP" sz="3200" dirty="0" err="1"/>
              <a:t>iPS</a:t>
            </a:r>
            <a:r>
              <a:rPr lang="ja-JP" altLang="en-US" sz="3200" dirty="0"/>
              <a:t>細胞だけではない</a:t>
            </a:r>
            <a:endParaRPr lang="en-US" sz="3200" dirty="0"/>
          </a:p>
        </p:txBody>
      </p:sp>
      <p:sp>
        <p:nvSpPr>
          <p:cNvPr id="6" name="テキスト プレースホルダー 2"/>
          <p:cNvSpPr>
            <a:spLocks noGrp="1"/>
          </p:cNvSpPr>
          <p:nvPr>
            <p:ph type="body" sz="quarter" idx="4294967295"/>
          </p:nvPr>
        </p:nvSpPr>
        <p:spPr>
          <a:xfrm>
            <a:off x="696000" y="1472277"/>
            <a:ext cx="10800000" cy="451751"/>
          </a:xfrm>
          <a:prstGeom prst="rect">
            <a:avLst/>
          </a:prstGeom>
        </p:spPr>
        <p:txBody>
          <a:bodyPr>
            <a:normAutofit/>
          </a:bodyPr>
          <a:lstStyle/>
          <a:p>
            <a:pPr marL="285750" indent="-285750">
              <a:buFont typeface="Wingdings" panose="05000000000000000000" pitchFamily="2" charset="2"/>
              <a:buChar char="§"/>
            </a:pPr>
            <a:r>
              <a:rPr lang="en-US" sz="2000" dirty="0" err="1">
                <a:solidFill>
                  <a:schemeClr val="tx1"/>
                </a:solidFill>
                <a:latin typeface="メイリオ" panose="020B0604030504040204" pitchFamily="50" charset="-128"/>
                <a:ea typeface="メイリオ" panose="020B0604030504040204" pitchFamily="50" charset="-128"/>
              </a:rPr>
              <a:t>iPS</a:t>
            </a:r>
            <a:r>
              <a:rPr lang="ja-JP" altLang="en-US" sz="2000" dirty="0">
                <a:solidFill>
                  <a:schemeClr val="tx1"/>
                </a:solidFill>
                <a:latin typeface="メイリオ" panose="020B0604030504040204" pitchFamily="50" charset="-128"/>
                <a:ea typeface="メイリオ" panose="020B0604030504040204" pitchFamily="50" charset="-128"/>
              </a:rPr>
              <a:t>細胞は弊社のサービスの</a:t>
            </a:r>
            <a:r>
              <a:rPr lang="en-US" altLang="ja-JP" sz="2000" dirty="0">
                <a:solidFill>
                  <a:schemeClr val="tx1"/>
                </a:solidFill>
                <a:latin typeface="メイリオ" panose="020B0604030504040204" pitchFamily="50" charset="-128"/>
                <a:ea typeface="メイリオ" panose="020B0604030504040204" pitchFamily="50" charset="-128"/>
              </a:rPr>
              <a:t>1</a:t>
            </a:r>
            <a:r>
              <a:rPr lang="ja-JP" altLang="en-US" sz="2000" dirty="0" err="1">
                <a:solidFill>
                  <a:schemeClr val="tx1"/>
                </a:solidFill>
                <a:latin typeface="メイリオ" panose="020B0604030504040204" pitchFamily="50" charset="-128"/>
                <a:ea typeface="メイリオ" panose="020B0604030504040204" pitchFamily="50" charset="-128"/>
              </a:rPr>
              <a:t>つに</a:t>
            </a:r>
            <a:r>
              <a:rPr lang="ja-JP" altLang="en-US" sz="2000" dirty="0">
                <a:solidFill>
                  <a:schemeClr val="tx1"/>
                </a:solidFill>
                <a:latin typeface="メイリオ" panose="020B0604030504040204" pitchFamily="50" charset="-128"/>
                <a:ea typeface="メイリオ" panose="020B0604030504040204" pitchFamily="50" charset="-128"/>
              </a:rPr>
              <a:t>過ぎず、ライフサイエンス業界全般の支援を実施</a:t>
            </a:r>
            <a:endParaRPr lang="en-US" sz="2000" dirty="0">
              <a:solidFill>
                <a:schemeClr val="tx1"/>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9754329" y="2610123"/>
            <a:ext cx="1723549" cy="830997"/>
          </a:xfrm>
          <a:prstGeom prst="rect">
            <a:avLst/>
          </a:prstGeom>
          <a:noFill/>
        </p:spPr>
        <p:txBody>
          <a:bodyPr wrap="none" rtlCol="0">
            <a:spAutoFit/>
          </a:bodyPr>
          <a:lstStyle/>
          <a:p>
            <a:r>
              <a:rPr lang="ja-JP" altLang="en-US" sz="2400" dirty="0">
                <a:solidFill>
                  <a:prstClr val="white"/>
                </a:solidFill>
                <a:latin typeface="メイリオ" panose="020B0604030504040204" pitchFamily="50" charset="-128"/>
                <a:ea typeface="メイリオ" panose="020B0604030504040204" pitchFamily="50" charset="-128"/>
              </a:rPr>
              <a:t>ベンチャー</a:t>
            </a:r>
            <a:endParaRPr lang="en-US" altLang="ja-JP" sz="2400" dirty="0">
              <a:solidFill>
                <a:prstClr val="white"/>
              </a:solidFill>
              <a:latin typeface="メイリオ" panose="020B0604030504040204" pitchFamily="50" charset="-128"/>
              <a:ea typeface="メイリオ" panose="020B0604030504040204" pitchFamily="50" charset="-128"/>
            </a:endParaRPr>
          </a:p>
          <a:p>
            <a:r>
              <a:rPr lang="ja-JP" altLang="en-US" sz="2400" dirty="0">
                <a:solidFill>
                  <a:prstClr val="white"/>
                </a:solidFill>
                <a:latin typeface="メイリオ" panose="020B0604030504040204" pitchFamily="50" charset="-128"/>
                <a:ea typeface="メイリオ" panose="020B0604030504040204" pitchFamily="50" charset="-128"/>
              </a:rPr>
              <a:t>　支援</a:t>
            </a:r>
          </a:p>
        </p:txBody>
      </p:sp>
      <p:sp>
        <p:nvSpPr>
          <p:cNvPr id="8" name="Freeform 5"/>
          <p:cNvSpPr>
            <a:spLocks/>
          </p:cNvSpPr>
          <p:nvPr/>
        </p:nvSpPr>
        <p:spPr bwMode="auto">
          <a:xfrm>
            <a:off x="2504166" y="2021699"/>
            <a:ext cx="1736725" cy="1997075"/>
          </a:xfrm>
          <a:custGeom>
            <a:avLst/>
            <a:gdLst>
              <a:gd name="T0" fmla="*/ 547 w 1094"/>
              <a:gd name="T1" fmla="*/ 0 h 1258"/>
              <a:gd name="T2" fmla="*/ 1094 w 1094"/>
              <a:gd name="T3" fmla="*/ 273 h 1258"/>
              <a:gd name="T4" fmla="*/ 1094 w 1094"/>
              <a:gd name="T5" fmla="*/ 985 h 1258"/>
              <a:gd name="T6" fmla="*/ 547 w 1094"/>
              <a:gd name="T7" fmla="*/ 1258 h 1258"/>
              <a:gd name="T8" fmla="*/ 0 w 1094"/>
              <a:gd name="T9" fmla="*/ 985 h 1258"/>
              <a:gd name="T10" fmla="*/ 0 w 1094"/>
              <a:gd name="T11" fmla="*/ 273 h 1258"/>
              <a:gd name="T12" fmla="*/ 547 w 1094"/>
              <a:gd name="T13" fmla="*/ 0 h 1258"/>
            </a:gdLst>
            <a:ahLst/>
            <a:cxnLst>
              <a:cxn ang="0">
                <a:pos x="T0" y="T1"/>
              </a:cxn>
              <a:cxn ang="0">
                <a:pos x="T2" y="T3"/>
              </a:cxn>
              <a:cxn ang="0">
                <a:pos x="T4" y="T5"/>
              </a:cxn>
              <a:cxn ang="0">
                <a:pos x="T6" y="T7"/>
              </a:cxn>
              <a:cxn ang="0">
                <a:pos x="T8" y="T9"/>
              </a:cxn>
              <a:cxn ang="0">
                <a:pos x="T10" y="T11"/>
              </a:cxn>
              <a:cxn ang="0">
                <a:pos x="T12" y="T13"/>
              </a:cxn>
            </a:cxnLst>
            <a:rect l="0" t="0" r="r" b="b"/>
            <a:pathLst>
              <a:path w="1094" h="1258">
                <a:moveTo>
                  <a:pt x="547" y="0"/>
                </a:moveTo>
                <a:lnTo>
                  <a:pt x="1094" y="273"/>
                </a:lnTo>
                <a:lnTo>
                  <a:pt x="1094" y="985"/>
                </a:lnTo>
                <a:lnTo>
                  <a:pt x="547" y="1258"/>
                </a:lnTo>
                <a:lnTo>
                  <a:pt x="0" y="985"/>
                </a:lnTo>
                <a:lnTo>
                  <a:pt x="0" y="273"/>
                </a:lnTo>
                <a:lnTo>
                  <a:pt x="547" y="0"/>
                </a:lnTo>
                <a:close/>
              </a:path>
            </a:pathLst>
          </a:custGeom>
          <a:solidFill>
            <a:srgbClr val="4BAC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9" name="Freeform 6"/>
          <p:cNvSpPr>
            <a:spLocks/>
          </p:cNvSpPr>
          <p:nvPr/>
        </p:nvSpPr>
        <p:spPr bwMode="auto">
          <a:xfrm>
            <a:off x="2504166" y="2021699"/>
            <a:ext cx="1736725" cy="1997075"/>
          </a:xfrm>
          <a:custGeom>
            <a:avLst/>
            <a:gdLst>
              <a:gd name="T0" fmla="*/ 547 w 1094"/>
              <a:gd name="T1" fmla="*/ 0 h 1258"/>
              <a:gd name="T2" fmla="*/ 1094 w 1094"/>
              <a:gd name="T3" fmla="*/ 273 h 1258"/>
              <a:gd name="T4" fmla="*/ 1094 w 1094"/>
              <a:gd name="T5" fmla="*/ 985 h 1258"/>
              <a:gd name="T6" fmla="*/ 547 w 1094"/>
              <a:gd name="T7" fmla="*/ 1258 h 1258"/>
              <a:gd name="T8" fmla="*/ 0 w 1094"/>
              <a:gd name="T9" fmla="*/ 985 h 1258"/>
              <a:gd name="T10" fmla="*/ 0 w 1094"/>
              <a:gd name="T11" fmla="*/ 273 h 1258"/>
              <a:gd name="T12" fmla="*/ 547 w 1094"/>
              <a:gd name="T13" fmla="*/ 0 h 1258"/>
            </a:gdLst>
            <a:ahLst/>
            <a:cxnLst>
              <a:cxn ang="0">
                <a:pos x="T0" y="T1"/>
              </a:cxn>
              <a:cxn ang="0">
                <a:pos x="T2" y="T3"/>
              </a:cxn>
              <a:cxn ang="0">
                <a:pos x="T4" y="T5"/>
              </a:cxn>
              <a:cxn ang="0">
                <a:pos x="T6" y="T7"/>
              </a:cxn>
              <a:cxn ang="0">
                <a:pos x="T8" y="T9"/>
              </a:cxn>
              <a:cxn ang="0">
                <a:pos x="T10" y="T11"/>
              </a:cxn>
              <a:cxn ang="0">
                <a:pos x="T12" y="T13"/>
              </a:cxn>
            </a:cxnLst>
            <a:rect l="0" t="0" r="r" b="b"/>
            <a:pathLst>
              <a:path w="1094" h="1258">
                <a:moveTo>
                  <a:pt x="547" y="0"/>
                </a:moveTo>
                <a:lnTo>
                  <a:pt x="1094" y="273"/>
                </a:lnTo>
                <a:lnTo>
                  <a:pt x="1094" y="985"/>
                </a:lnTo>
                <a:lnTo>
                  <a:pt x="547" y="1258"/>
                </a:lnTo>
                <a:lnTo>
                  <a:pt x="0" y="985"/>
                </a:lnTo>
                <a:lnTo>
                  <a:pt x="0" y="273"/>
                </a:lnTo>
                <a:lnTo>
                  <a:pt x="547" y="0"/>
                </a:lnTo>
                <a:close/>
              </a:path>
            </a:pathLst>
          </a:custGeom>
          <a:noFill/>
          <a:ln w="254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10" name="Rectangle 8"/>
          <p:cNvSpPr>
            <a:spLocks noChangeArrowheads="1"/>
          </p:cNvSpPr>
          <p:nvPr/>
        </p:nvSpPr>
        <p:spPr bwMode="auto">
          <a:xfrm>
            <a:off x="2944621" y="2592322"/>
            <a:ext cx="820738"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eaLnBrk="0" fontAlgn="base" hangingPunct="0">
              <a:spcBef>
                <a:spcPct val="0"/>
              </a:spcBef>
              <a:spcAft>
                <a:spcPct val="0"/>
              </a:spcAft>
            </a:pPr>
            <a:r>
              <a:rPr kumimoji="0"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開発</a:t>
            </a:r>
            <a:endParaRPr kumimoji="0" lang="en-US" altLang="ja-JP"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eaLnBrk="0" fontAlgn="base" hangingPunct="0">
              <a:spcBef>
                <a:spcPct val="0"/>
              </a:spcBef>
              <a:spcAft>
                <a:spcPct val="0"/>
              </a:spcAft>
            </a:pPr>
            <a:r>
              <a:rPr kumimoji="0" lang="ja-JP" altLang="ja-JP"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支援</a:t>
            </a:r>
          </a:p>
        </p:txBody>
      </p:sp>
      <p:sp>
        <p:nvSpPr>
          <p:cNvPr id="11" name="Freeform 9"/>
          <p:cNvSpPr>
            <a:spLocks/>
          </p:cNvSpPr>
          <p:nvPr/>
        </p:nvSpPr>
        <p:spPr bwMode="auto">
          <a:xfrm>
            <a:off x="715914" y="2045511"/>
            <a:ext cx="1738313" cy="1998662"/>
          </a:xfrm>
          <a:custGeom>
            <a:avLst/>
            <a:gdLst>
              <a:gd name="T0" fmla="*/ 547 w 1095"/>
              <a:gd name="T1" fmla="*/ 0 h 1259"/>
              <a:gd name="T2" fmla="*/ 1095 w 1095"/>
              <a:gd name="T3" fmla="*/ 274 h 1259"/>
              <a:gd name="T4" fmla="*/ 1095 w 1095"/>
              <a:gd name="T5" fmla="*/ 985 h 1259"/>
              <a:gd name="T6" fmla="*/ 547 w 1095"/>
              <a:gd name="T7" fmla="*/ 1259 h 1259"/>
              <a:gd name="T8" fmla="*/ 0 w 1095"/>
              <a:gd name="T9" fmla="*/ 985 h 1259"/>
              <a:gd name="T10" fmla="*/ 0 w 1095"/>
              <a:gd name="T11" fmla="*/ 274 h 1259"/>
              <a:gd name="T12" fmla="*/ 547 w 1095"/>
              <a:gd name="T13" fmla="*/ 0 h 1259"/>
            </a:gdLst>
            <a:ahLst/>
            <a:cxnLst>
              <a:cxn ang="0">
                <a:pos x="T0" y="T1"/>
              </a:cxn>
              <a:cxn ang="0">
                <a:pos x="T2" y="T3"/>
              </a:cxn>
              <a:cxn ang="0">
                <a:pos x="T4" y="T5"/>
              </a:cxn>
              <a:cxn ang="0">
                <a:pos x="T6" y="T7"/>
              </a:cxn>
              <a:cxn ang="0">
                <a:pos x="T8" y="T9"/>
              </a:cxn>
              <a:cxn ang="0">
                <a:pos x="T10" y="T11"/>
              </a:cxn>
              <a:cxn ang="0">
                <a:pos x="T12" y="T13"/>
              </a:cxn>
            </a:cxnLst>
            <a:rect l="0" t="0" r="r" b="b"/>
            <a:pathLst>
              <a:path w="1095" h="1259">
                <a:moveTo>
                  <a:pt x="547" y="0"/>
                </a:moveTo>
                <a:lnTo>
                  <a:pt x="1095" y="274"/>
                </a:lnTo>
                <a:lnTo>
                  <a:pt x="1095" y="985"/>
                </a:lnTo>
                <a:lnTo>
                  <a:pt x="547" y="1259"/>
                </a:lnTo>
                <a:lnTo>
                  <a:pt x="0" y="985"/>
                </a:lnTo>
                <a:lnTo>
                  <a:pt x="0" y="274"/>
                </a:lnTo>
                <a:lnTo>
                  <a:pt x="547" y="0"/>
                </a:lnTo>
                <a:close/>
              </a:path>
            </a:pathLst>
          </a:custGeom>
          <a:solidFill>
            <a:srgbClr val="49D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12" name="Freeform 10"/>
          <p:cNvSpPr>
            <a:spLocks/>
          </p:cNvSpPr>
          <p:nvPr/>
        </p:nvSpPr>
        <p:spPr bwMode="auto">
          <a:xfrm>
            <a:off x="715914" y="2045511"/>
            <a:ext cx="1738313" cy="1998662"/>
          </a:xfrm>
          <a:custGeom>
            <a:avLst/>
            <a:gdLst>
              <a:gd name="T0" fmla="*/ 547 w 1095"/>
              <a:gd name="T1" fmla="*/ 0 h 1259"/>
              <a:gd name="T2" fmla="*/ 1095 w 1095"/>
              <a:gd name="T3" fmla="*/ 274 h 1259"/>
              <a:gd name="T4" fmla="*/ 1095 w 1095"/>
              <a:gd name="T5" fmla="*/ 985 h 1259"/>
              <a:gd name="T6" fmla="*/ 547 w 1095"/>
              <a:gd name="T7" fmla="*/ 1259 h 1259"/>
              <a:gd name="T8" fmla="*/ 0 w 1095"/>
              <a:gd name="T9" fmla="*/ 985 h 1259"/>
              <a:gd name="T10" fmla="*/ 0 w 1095"/>
              <a:gd name="T11" fmla="*/ 274 h 1259"/>
              <a:gd name="T12" fmla="*/ 547 w 1095"/>
              <a:gd name="T13" fmla="*/ 0 h 1259"/>
            </a:gdLst>
            <a:ahLst/>
            <a:cxnLst>
              <a:cxn ang="0">
                <a:pos x="T0" y="T1"/>
              </a:cxn>
              <a:cxn ang="0">
                <a:pos x="T2" y="T3"/>
              </a:cxn>
              <a:cxn ang="0">
                <a:pos x="T4" y="T5"/>
              </a:cxn>
              <a:cxn ang="0">
                <a:pos x="T6" y="T7"/>
              </a:cxn>
              <a:cxn ang="0">
                <a:pos x="T8" y="T9"/>
              </a:cxn>
              <a:cxn ang="0">
                <a:pos x="T10" y="T11"/>
              </a:cxn>
              <a:cxn ang="0">
                <a:pos x="T12" y="T13"/>
              </a:cxn>
            </a:cxnLst>
            <a:rect l="0" t="0" r="r" b="b"/>
            <a:pathLst>
              <a:path w="1095" h="1259">
                <a:moveTo>
                  <a:pt x="547" y="0"/>
                </a:moveTo>
                <a:lnTo>
                  <a:pt x="1095" y="274"/>
                </a:lnTo>
                <a:lnTo>
                  <a:pt x="1095" y="985"/>
                </a:lnTo>
                <a:lnTo>
                  <a:pt x="547" y="1259"/>
                </a:lnTo>
                <a:lnTo>
                  <a:pt x="0" y="985"/>
                </a:lnTo>
                <a:lnTo>
                  <a:pt x="0" y="274"/>
                </a:lnTo>
                <a:lnTo>
                  <a:pt x="547" y="0"/>
                </a:lnTo>
                <a:close/>
              </a:path>
            </a:pathLst>
          </a:custGeom>
          <a:noFill/>
          <a:ln w="254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13" name="Rectangle 11"/>
          <p:cNvSpPr>
            <a:spLocks noChangeArrowheads="1"/>
          </p:cNvSpPr>
          <p:nvPr/>
        </p:nvSpPr>
        <p:spPr bwMode="auto">
          <a:xfrm>
            <a:off x="1148431" y="2595930"/>
            <a:ext cx="82073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eaLnBrk="0" fontAlgn="base" hangingPunct="0">
              <a:spcBef>
                <a:spcPct val="0"/>
              </a:spcBef>
              <a:spcAft>
                <a:spcPct val="0"/>
              </a:spcAft>
            </a:pPr>
            <a:r>
              <a:rPr kumimoji="0" lang="ja-JP" altLang="ja-JP"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創薬</a:t>
            </a:r>
            <a:endParaRPr kumimoji="0" lang="en-US" altLang="ja-JP"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eaLnBrk="0" fontAlgn="base" hangingPunct="0">
              <a:spcBef>
                <a:spcPct val="0"/>
              </a:spcBef>
              <a:spcAft>
                <a:spcPct val="0"/>
              </a:spcAft>
            </a:pPr>
            <a:r>
              <a:rPr kumimoji="0"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支援</a:t>
            </a:r>
            <a:endParaRPr kumimoji="0" lang="ja-JP" altLang="ja-JP"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4" name="Freeform 13"/>
          <p:cNvSpPr>
            <a:spLocks/>
          </p:cNvSpPr>
          <p:nvPr/>
        </p:nvSpPr>
        <p:spPr bwMode="auto">
          <a:xfrm>
            <a:off x="4290830" y="2020112"/>
            <a:ext cx="1736725" cy="1998662"/>
          </a:xfrm>
          <a:custGeom>
            <a:avLst/>
            <a:gdLst>
              <a:gd name="T0" fmla="*/ 547 w 1094"/>
              <a:gd name="T1" fmla="*/ 0 h 1259"/>
              <a:gd name="T2" fmla="*/ 1094 w 1094"/>
              <a:gd name="T3" fmla="*/ 273 h 1259"/>
              <a:gd name="T4" fmla="*/ 1094 w 1094"/>
              <a:gd name="T5" fmla="*/ 985 h 1259"/>
              <a:gd name="T6" fmla="*/ 547 w 1094"/>
              <a:gd name="T7" fmla="*/ 1259 h 1259"/>
              <a:gd name="T8" fmla="*/ 0 w 1094"/>
              <a:gd name="T9" fmla="*/ 985 h 1259"/>
              <a:gd name="T10" fmla="*/ 0 w 1094"/>
              <a:gd name="T11" fmla="*/ 273 h 1259"/>
              <a:gd name="T12" fmla="*/ 547 w 1094"/>
              <a:gd name="T13" fmla="*/ 0 h 1259"/>
            </a:gdLst>
            <a:ahLst/>
            <a:cxnLst>
              <a:cxn ang="0">
                <a:pos x="T0" y="T1"/>
              </a:cxn>
              <a:cxn ang="0">
                <a:pos x="T2" y="T3"/>
              </a:cxn>
              <a:cxn ang="0">
                <a:pos x="T4" y="T5"/>
              </a:cxn>
              <a:cxn ang="0">
                <a:pos x="T6" y="T7"/>
              </a:cxn>
              <a:cxn ang="0">
                <a:pos x="T8" y="T9"/>
              </a:cxn>
              <a:cxn ang="0">
                <a:pos x="T10" y="T11"/>
              </a:cxn>
              <a:cxn ang="0">
                <a:pos x="T12" y="T13"/>
              </a:cxn>
            </a:cxnLst>
            <a:rect l="0" t="0" r="r" b="b"/>
            <a:pathLst>
              <a:path w="1094" h="1259">
                <a:moveTo>
                  <a:pt x="547" y="0"/>
                </a:moveTo>
                <a:lnTo>
                  <a:pt x="1094" y="273"/>
                </a:lnTo>
                <a:lnTo>
                  <a:pt x="1094" y="985"/>
                </a:lnTo>
                <a:lnTo>
                  <a:pt x="547" y="1259"/>
                </a:lnTo>
                <a:lnTo>
                  <a:pt x="0" y="985"/>
                </a:lnTo>
                <a:lnTo>
                  <a:pt x="0" y="273"/>
                </a:lnTo>
                <a:lnTo>
                  <a:pt x="547" y="0"/>
                </a:lnTo>
                <a:close/>
              </a:path>
            </a:pathLst>
          </a:custGeom>
          <a:solidFill>
            <a:srgbClr val="47DC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15" name="Freeform 14"/>
          <p:cNvSpPr>
            <a:spLocks/>
          </p:cNvSpPr>
          <p:nvPr/>
        </p:nvSpPr>
        <p:spPr bwMode="auto">
          <a:xfrm>
            <a:off x="4290830" y="2020112"/>
            <a:ext cx="1736725" cy="1998662"/>
          </a:xfrm>
          <a:custGeom>
            <a:avLst/>
            <a:gdLst>
              <a:gd name="T0" fmla="*/ 547 w 1094"/>
              <a:gd name="T1" fmla="*/ 0 h 1259"/>
              <a:gd name="T2" fmla="*/ 1094 w 1094"/>
              <a:gd name="T3" fmla="*/ 273 h 1259"/>
              <a:gd name="T4" fmla="*/ 1094 w 1094"/>
              <a:gd name="T5" fmla="*/ 985 h 1259"/>
              <a:gd name="T6" fmla="*/ 547 w 1094"/>
              <a:gd name="T7" fmla="*/ 1259 h 1259"/>
              <a:gd name="T8" fmla="*/ 0 w 1094"/>
              <a:gd name="T9" fmla="*/ 985 h 1259"/>
              <a:gd name="T10" fmla="*/ 0 w 1094"/>
              <a:gd name="T11" fmla="*/ 273 h 1259"/>
              <a:gd name="T12" fmla="*/ 547 w 1094"/>
              <a:gd name="T13" fmla="*/ 0 h 1259"/>
            </a:gdLst>
            <a:ahLst/>
            <a:cxnLst>
              <a:cxn ang="0">
                <a:pos x="T0" y="T1"/>
              </a:cxn>
              <a:cxn ang="0">
                <a:pos x="T2" y="T3"/>
              </a:cxn>
              <a:cxn ang="0">
                <a:pos x="T4" y="T5"/>
              </a:cxn>
              <a:cxn ang="0">
                <a:pos x="T6" y="T7"/>
              </a:cxn>
              <a:cxn ang="0">
                <a:pos x="T8" y="T9"/>
              </a:cxn>
              <a:cxn ang="0">
                <a:pos x="T10" y="T11"/>
              </a:cxn>
              <a:cxn ang="0">
                <a:pos x="T12" y="T13"/>
              </a:cxn>
            </a:cxnLst>
            <a:rect l="0" t="0" r="r" b="b"/>
            <a:pathLst>
              <a:path w="1094" h="1259">
                <a:moveTo>
                  <a:pt x="547" y="0"/>
                </a:moveTo>
                <a:lnTo>
                  <a:pt x="1094" y="273"/>
                </a:lnTo>
                <a:lnTo>
                  <a:pt x="1094" y="985"/>
                </a:lnTo>
                <a:lnTo>
                  <a:pt x="547" y="1259"/>
                </a:lnTo>
                <a:lnTo>
                  <a:pt x="0" y="985"/>
                </a:lnTo>
                <a:lnTo>
                  <a:pt x="0" y="273"/>
                </a:lnTo>
                <a:lnTo>
                  <a:pt x="547" y="0"/>
                </a:lnTo>
                <a:close/>
              </a:path>
            </a:pathLst>
          </a:custGeom>
          <a:noFill/>
          <a:ln w="254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16" name="Rectangle 15"/>
          <p:cNvSpPr>
            <a:spLocks noChangeArrowheads="1"/>
          </p:cNvSpPr>
          <p:nvPr/>
        </p:nvSpPr>
        <p:spPr bwMode="auto">
          <a:xfrm>
            <a:off x="4569400" y="2812817"/>
            <a:ext cx="110039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algn="ctr" eaLnBrk="0" fontAlgn="base" hangingPunct="0">
              <a:spcBef>
                <a:spcPct val="0"/>
              </a:spcBef>
              <a:spcAft>
                <a:spcPct val="0"/>
              </a:spcAft>
            </a:pPr>
            <a:r>
              <a:rPr kumimoji="0" lang="ja-JP" altLang="ja-JP"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教育</a:t>
            </a:r>
          </a:p>
        </p:txBody>
      </p:sp>
      <p:sp>
        <p:nvSpPr>
          <p:cNvPr id="17" name="Freeform 16"/>
          <p:cNvSpPr>
            <a:spLocks/>
          </p:cNvSpPr>
          <p:nvPr/>
        </p:nvSpPr>
        <p:spPr bwMode="auto">
          <a:xfrm>
            <a:off x="6077494" y="2042337"/>
            <a:ext cx="1739900" cy="1998662"/>
          </a:xfrm>
          <a:custGeom>
            <a:avLst/>
            <a:gdLst>
              <a:gd name="T0" fmla="*/ 548 w 1096"/>
              <a:gd name="T1" fmla="*/ 0 h 1259"/>
              <a:gd name="T2" fmla="*/ 1096 w 1096"/>
              <a:gd name="T3" fmla="*/ 274 h 1259"/>
              <a:gd name="T4" fmla="*/ 1096 w 1096"/>
              <a:gd name="T5" fmla="*/ 985 h 1259"/>
              <a:gd name="T6" fmla="*/ 548 w 1096"/>
              <a:gd name="T7" fmla="*/ 1259 h 1259"/>
              <a:gd name="T8" fmla="*/ 0 w 1096"/>
              <a:gd name="T9" fmla="*/ 985 h 1259"/>
              <a:gd name="T10" fmla="*/ 0 w 1096"/>
              <a:gd name="T11" fmla="*/ 274 h 1259"/>
              <a:gd name="T12" fmla="*/ 548 w 1096"/>
              <a:gd name="T13" fmla="*/ 0 h 1259"/>
            </a:gdLst>
            <a:ahLst/>
            <a:cxnLst>
              <a:cxn ang="0">
                <a:pos x="T0" y="T1"/>
              </a:cxn>
              <a:cxn ang="0">
                <a:pos x="T2" y="T3"/>
              </a:cxn>
              <a:cxn ang="0">
                <a:pos x="T4" y="T5"/>
              </a:cxn>
              <a:cxn ang="0">
                <a:pos x="T6" y="T7"/>
              </a:cxn>
              <a:cxn ang="0">
                <a:pos x="T8" y="T9"/>
              </a:cxn>
              <a:cxn ang="0">
                <a:pos x="T10" y="T11"/>
              </a:cxn>
              <a:cxn ang="0">
                <a:pos x="T12" y="T13"/>
              </a:cxn>
            </a:cxnLst>
            <a:rect l="0" t="0" r="r" b="b"/>
            <a:pathLst>
              <a:path w="1096" h="1259">
                <a:moveTo>
                  <a:pt x="548" y="0"/>
                </a:moveTo>
                <a:lnTo>
                  <a:pt x="1096" y="274"/>
                </a:lnTo>
                <a:lnTo>
                  <a:pt x="1096" y="985"/>
                </a:lnTo>
                <a:lnTo>
                  <a:pt x="548" y="1259"/>
                </a:lnTo>
                <a:lnTo>
                  <a:pt x="0" y="985"/>
                </a:lnTo>
                <a:lnTo>
                  <a:pt x="0" y="274"/>
                </a:lnTo>
                <a:lnTo>
                  <a:pt x="548" y="0"/>
                </a:lnTo>
                <a:close/>
              </a:path>
            </a:pathLst>
          </a:custGeom>
          <a:solidFill>
            <a:srgbClr val="8DE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18" name="Freeform 17"/>
          <p:cNvSpPr>
            <a:spLocks/>
          </p:cNvSpPr>
          <p:nvPr/>
        </p:nvSpPr>
        <p:spPr bwMode="auto">
          <a:xfrm>
            <a:off x="6077494" y="2042337"/>
            <a:ext cx="1739900" cy="1998662"/>
          </a:xfrm>
          <a:custGeom>
            <a:avLst/>
            <a:gdLst>
              <a:gd name="T0" fmla="*/ 548 w 1096"/>
              <a:gd name="T1" fmla="*/ 0 h 1259"/>
              <a:gd name="T2" fmla="*/ 1096 w 1096"/>
              <a:gd name="T3" fmla="*/ 274 h 1259"/>
              <a:gd name="T4" fmla="*/ 1096 w 1096"/>
              <a:gd name="T5" fmla="*/ 985 h 1259"/>
              <a:gd name="T6" fmla="*/ 548 w 1096"/>
              <a:gd name="T7" fmla="*/ 1259 h 1259"/>
              <a:gd name="T8" fmla="*/ 0 w 1096"/>
              <a:gd name="T9" fmla="*/ 985 h 1259"/>
              <a:gd name="T10" fmla="*/ 0 w 1096"/>
              <a:gd name="T11" fmla="*/ 274 h 1259"/>
              <a:gd name="T12" fmla="*/ 548 w 1096"/>
              <a:gd name="T13" fmla="*/ 0 h 1259"/>
            </a:gdLst>
            <a:ahLst/>
            <a:cxnLst>
              <a:cxn ang="0">
                <a:pos x="T0" y="T1"/>
              </a:cxn>
              <a:cxn ang="0">
                <a:pos x="T2" y="T3"/>
              </a:cxn>
              <a:cxn ang="0">
                <a:pos x="T4" y="T5"/>
              </a:cxn>
              <a:cxn ang="0">
                <a:pos x="T6" y="T7"/>
              </a:cxn>
              <a:cxn ang="0">
                <a:pos x="T8" y="T9"/>
              </a:cxn>
              <a:cxn ang="0">
                <a:pos x="T10" y="T11"/>
              </a:cxn>
              <a:cxn ang="0">
                <a:pos x="T12" y="T13"/>
              </a:cxn>
            </a:cxnLst>
            <a:rect l="0" t="0" r="r" b="b"/>
            <a:pathLst>
              <a:path w="1096" h="1259">
                <a:moveTo>
                  <a:pt x="548" y="0"/>
                </a:moveTo>
                <a:lnTo>
                  <a:pt x="1096" y="274"/>
                </a:lnTo>
                <a:lnTo>
                  <a:pt x="1096" y="985"/>
                </a:lnTo>
                <a:lnTo>
                  <a:pt x="548" y="1259"/>
                </a:lnTo>
                <a:lnTo>
                  <a:pt x="0" y="985"/>
                </a:lnTo>
                <a:lnTo>
                  <a:pt x="0" y="274"/>
                </a:lnTo>
                <a:lnTo>
                  <a:pt x="548" y="0"/>
                </a:lnTo>
                <a:close/>
              </a:path>
            </a:pathLst>
          </a:custGeom>
          <a:noFill/>
          <a:ln w="254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19" name="Rectangle 18"/>
          <p:cNvSpPr>
            <a:spLocks noChangeArrowheads="1"/>
          </p:cNvSpPr>
          <p:nvPr/>
        </p:nvSpPr>
        <p:spPr bwMode="auto">
          <a:xfrm>
            <a:off x="6386403" y="2825477"/>
            <a:ext cx="11268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algn="ctr" eaLnBrk="0" fontAlgn="base" hangingPunct="0">
              <a:spcBef>
                <a:spcPct val="0"/>
              </a:spcBef>
              <a:spcAft>
                <a:spcPct val="0"/>
              </a:spcAft>
            </a:pPr>
            <a:r>
              <a:rPr kumimoji="0" lang="ja-JP" altLang="ja-JP"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薬事</a:t>
            </a:r>
          </a:p>
        </p:txBody>
      </p:sp>
      <p:sp>
        <p:nvSpPr>
          <p:cNvPr id="20" name="Freeform 19"/>
          <p:cNvSpPr>
            <a:spLocks/>
          </p:cNvSpPr>
          <p:nvPr/>
        </p:nvSpPr>
        <p:spPr bwMode="auto">
          <a:xfrm>
            <a:off x="9649235" y="2042337"/>
            <a:ext cx="1736725" cy="1998662"/>
          </a:xfrm>
          <a:custGeom>
            <a:avLst/>
            <a:gdLst>
              <a:gd name="T0" fmla="*/ 547 w 1094"/>
              <a:gd name="T1" fmla="*/ 0 h 1259"/>
              <a:gd name="T2" fmla="*/ 1094 w 1094"/>
              <a:gd name="T3" fmla="*/ 273 h 1259"/>
              <a:gd name="T4" fmla="*/ 1094 w 1094"/>
              <a:gd name="T5" fmla="*/ 986 h 1259"/>
              <a:gd name="T6" fmla="*/ 547 w 1094"/>
              <a:gd name="T7" fmla="*/ 1259 h 1259"/>
              <a:gd name="T8" fmla="*/ 0 w 1094"/>
              <a:gd name="T9" fmla="*/ 986 h 1259"/>
              <a:gd name="T10" fmla="*/ 0 w 1094"/>
              <a:gd name="T11" fmla="*/ 273 h 1259"/>
              <a:gd name="T12" fmla="*/ 547 w 1094"/>
              <a:gd name="T13" fmla="*/ 0 h 1259"/>
            </a:gdLst>
            <a:ahLst/>
            <a:cxnLst>
              <a:cxn ang="0">
                <a:pos x="T0" y="T1"/>
              </a:cxn>
              <a:cxn ang="0">
                <a:pos x="T2" y="T3"/>
              </a:cxn>
              <a:cxn ang="0">
                <a:pos x="T4" y="T5"/>
              </a:cxn>
              <a:cxn ang="0">
                <a:pos x="T6" y="T7"/>
              </a:cxn>
              <a:cxn ang="0">
                <a:pos x="T8" y="T9"/>
              </a:cxn>
              <a:cxn ang="0">
                <a:pos x="T10" y="T11"/>
              </a:cxn>
              <a:cxn ang="0">
                <a:pos x="T12" y="T13"/>
              </a:cxn>
            </a:cxnLst>
            <a:rect l="0" t="0" r="r" b="b"/>
            <a:pathLst>
              <a:path w="1094" h="1259">
                <a:moveTo>
                  <a:pt x="547" y="0"/>
                </a:moveTo>
                <a:lnTo>
                  <a:pt x="1094" y="273"/>
                </a:lnTo>
                <a:lnTo>
                  <a:pt x="1094" y="986"/>
                </a:lnTo>
                <a:lnTo>
                  <a:pt x="547" y="1259"/>
                </a:lnTo>
                <a:lnTo>
                  <a:pt x="0" y="986"/>
                </a:lnTo>
                <a:lnTo>
                  <a:pt x="0" y="273"/>
                </a:lnTo>
                <a:lnTo>
                  <a:pt x="547" y="0"/>
                </a:lnTo>
                <a:close/>
              </a:path>
            </a:pathLst>
          </a:custGeom>
          <a:solidFill>
            <a:srgbClr val="EEE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rgbClr val="FF0000"/>
              </a:solidFill>
              <a:latin typeface="メイリオ" panose="020B0604030504040204" pitchFamily="50" charset="-128"/>
              <a:ea typeface="メイリオ" panose="020B0604030504040204" pitchFamily="50" charset="-128"/>
            </a:endParaRPr>
          </a:p>
        </p:txBody>
      </p:sp>
      <p:sp>
        <p:nvSpPr>
          <p:cNvPr id="21" name="Freeform 20"/>
          <p:cNvSpPr>
            <a:spLocks/>
          </p:cNvSpPr>
          <p:nvPr/>
        </p:nvSpPr>
        <p:spPr bwMode="auto">
          <a:xfrm>
            <a:off x="9649235" y="2042337"/>
            <a:ext cx="1736725" cy="1998662"/>
          </a:xfrm>
          <a:custGeom>
            <a:avLst/>
            <a:gdLst>
              <a:gd name="T0" fmla="*/ 547 w 1094"/>
              <a:gd name="T1" fmla="*/ 0 h 1259"/>
              <a:gd name="T2" fmla="*/ 1094 w 1094"/>
              <a:gd name="T3" fmla="*/ 273 h 1259"/>
              <a:gd name="T4" fmla="*/ 1094 w 1094"/>
              <a:gd name="T5" fmla="*/ 986 h 1259"/>
              <a:gd name="T6" fmla="*/ 547 w 1094"/>
              <a:gd name="T7" fmla="*/ 1259 h 1259"/>
              <a:gd name="T8" fmla="*/ 0 w 1094"/>
              <a:gd name="T9" fmla="*/ 986 h 1259"/>
              <a:gd name="T10" fmla="*/ 0 w 1094"/>
              <a:gd name="T11" fmla="*/ 273 h 1259"/>
              <a:gd name="T12" fmla="*/ 547 w 1094"/>
              <a:gd name="T13" fmla="*/ 0 h 1259"/>
            </a:gdLst>
            <a:ahLst/>
            <a:cxnLst>
              <a:cxn ang="0">
                <a:pos x="T0" y="T1"/>
              </a:cxn>
              <a:cxn ang="0">
                <a:pos x="T2" y="T3"/>
              </a:cxn>
              <a:cxn ang="0">
                <a:pos x="T4" y="T5"/>
              </a:cxn>
              <a:cxn ang="0">
                <a:pos x="T6" y="T7"/>
              </a:cxn>
              <a:cxn ang="0">
                <a:pos x="T8" y="T9"/>
              </a:cxn>
              <a:cxn ang="0">
                <a:pos x="T10" y="T11"/>
              </a:cxn>
              <a:cxn ang="0">
                <a:pos x="T12" y="T13"/>
              </a:cxn>
            </a:cxnLst>
            <a:rect l="0" t="0" r="r" b="b"/>
            <a:pathLst>
              <a:path w="1094" h="1259">
                <a:moveTo>
                  <a:pt x="547" y="0"/>
                </a:moveTo>
                <a:lnTo>
                  <a:pt x="1094" y="273"/>
                </a:lnTo>
                <a:lnTo>
                  <a:pt x="1094" y="986"/>
                </a:lnTo>
                <a:lnTo>
                  <a:pt x="547" y="1259"/>
                </a:lnTo>
                <a:lnTo>
                  <a:pt x="0" y="986"/>
                </a:lnTo>
                <a:lnTo>
                  <a:pt x="0" y="273"/>
                </a:lnTo>
                <a:lnTo>
                  <a:pt x="547" y="0"/>
                </a:lnTo>
                <a:close/>
              </a:path>
            </a:pathLst>
          </a:custGeom>
          <a:noFill/>
          <a:ln w="254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22" name="Freeform 21"/>
          <p:cNvSpPr>
            <a:spLocks/>
          </p:cNvSpPr>
          <p:nvPr/>
        </p:nvSpPr>
        <p:spPr bwMode="auto">
          <a:xfrm>
            <a:off x="7864158" y="2020112"/>
            <a:ext cx="1738313" cy="1998662"/>
          </a:xfrm>
          <a:custGeom>
            <a:avLst/>
            <a:gdLst>
              <a:gd name="T0" fmla="*/ 547 w 1095"/>
              <a:gd name="T1" fmla="*/ 0 h 1259"/>
              <a:gd name="T2" fmla="*/ 1095 w 1095"/>
              <a:gd name="T3" fmla="*/ 274 h 1259"/>
              <a:gd name="T4" fmla="*/ 1095 w 1095"/>
              <a:gd name="T5" fmla="*/ 986 h 1259"/>
              <a:gd name="T6" fmla="*/ 547 w 1095"/>
              <a:gd name="T7" fmla="*/ 1259 h 1259"/>
              <a:gd name="T8" fmla="*/ 0 w 1095"/>
              <a:gd name="T9" fmla="*/ 986 h 1259"/>
              <a:gd name="T10" fmla="*/ 0 w 1095"/>
              <a:gd name="T11" fmla="*/ 274 h 1259"/>
              <a:gd name="T12" fmla="*/ 547 w 1095"/>
              <a:gd name="T13" fmla="*/ 0 h 1259"/>
            </a:gdLst>
            <a:ahLst/>
            <a:cxnLst>
              <a:cxn ang="0">
                <a:pos x="T0" y="T1"/>
              </a:cxn>
              <a:cxn ang="0">
                <a:pos x="T2" y="T3"/>
              </a:cxn>
              <a:cxn ang="0">
                <a:pos x="T4" y="T5"/>
              </a:cxn>
              <a:cxn ang="0">
                <a:pos x="T6" y="T7"/>
              </a:cxn>
              <a:cxn ang="0">
                <a:pos x="T8" y="T9"/>
              </a:cxn>
              <a:cxn ang="0">
                <a:pos x="T10" y="T11"/>
              </a:cxn>
              <a:cxn ang="0">
                <a:pos x="T12" y="T13"/>
              </a:cxn>
            </a:cxnLst>
            <a:rect l="0" t="0" r="r" b="b"/>
            <a:pathLst>
              <a:path w="1095" h="1259">
                <a:moveTo>
                  <a:pt x="547" y="0"/>
                </a:moveTo>
                <a:lnTo>
                  <a:pt x="1095" y="274"/>
                </a:lnTo>
                <a:lnTo>
                  <a:pt x="1095" y="986"/>
                </a:lnTo>
                <a:lnTo>
                  <a:pt x="547" y="1259"/>
                </a:lnTo>
                <a:lnTo>
                  <a:pt x="0" y="986"/>
                </a:lnTo>
                <a:lnTo>
                  <a:pt x="0" y="274"/>
                </a:lnTo>
                <a:lnTo>
                  <a:pt x="547"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23" name="Freeform 22"/>
          <p:cNvSpPr>
            <a:spLocks/>
          </p:cNvSpPr>
          <p:nvPr/>
        </p:nvSpPr>
        <p:spPr bwMode="auto">
          <a:xfrm>
            <a:off x="7864158" y="2020112"/>
            <a:ext cx="1738313" cy="1998662"/>
          </a:xfrm>
          <a:custGeom>
            <a:avLst/>
            <a:gdLst>
              <a:gd name="T0" fmla="*/ 547 w 1095"/>
              <a:gd name="T1" fmla="*/ 0 h 1259"/>
              <a:gd name="T2" fmla="*/ 1095 w 1095"/>
              <a:gd name="T3" fmla="*/ 274 h 1259"/>
              <a:gd name="T4" fmla="*/ 1095 w 1095"/>
              <a:gd name="T5" fmla="*/ 986 h 1259"/>
              <a:gd name="T6" fmla="*/ 547 w 1095"/>
              <a:gd name="T7" fmla="*/ 1259 h 1259"/>
              <a:gd name="T8" fmla="*/ 0 w 1095"/>
              <a:gd name="T9" fmla="*/ 986 h 1259"/>
              <a:gd name="T10" fmla="*/ 0 w 1095"/>
              <a:gd name="T11" fmla="*/ 274 h 1259"/>
              <a:gd name="T12" fmla="*/ 547 w 1095"/>
              <a:gd name="T13" fmla="*/ 0 h 1259"/>
            </a:gdLst>
            <a:ahLst/>
            <a:cxnLst>
              <a:cxn ang="0">
                <a:pos x="T0" y="T1"/>
              </a:cxn>
              <a:cxn ang="0">
                <a:pos x="T2" y="T3"/>
              </a:cxn>
              <a:cxn ang="0">
                <a:pos x="T4" y="T5"/>
              </a:cxn>
              <a:cxn ang="0">
                <a:pos x="T6" y="T7"/>
              </a:cxn>
              <a:cxn ang="0">
                <a:pos x="T8" y="T9"/>
              </a:cxn>
              <a:cxn ang="0">
                <a:pos x="T10" y="T11"/>
              </a:cxn>
              <a:cxn ang="0">
                <a:pos x="T12" y="T13"/>
              </a:cxn>
            </a:cxnLst>
            <a:rect l="0" t="0" r="r" b="b"/>
            <a:pathLst>
              <a:path w="1095" h="1259">
                <a:moveTo>
                  <a:pt x="547" y="0"/>
                </a:moveTo>
                <a:lnTo>
                  <a:pt x="1095" y="274"/>
                </a:lnTo>
                <a:lnTo>
                  <a:pt x="1095" y="986"/>
                </a:lnTo>
                <a:lnTo>
                  <a:pt x="547" y="1259"/>
                </a:lnTo>
                <a:lnTo>
                  <a:pt x="0" y="986"/>
                </a:lnTo>
                <a:lnTo>
                  <a:pt x="0" y="274"/>
                </a:lnTo>
                <a:lnTo>
                  <a:pt x="547" y="0"/>
                </a:lnTo>
                <a:close/>
              </a:path>
            </a:pathLst>
          </a:custGeom>
          <a:noFill/>
          <a:ln w="254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24" name="Rectangle 23"/>
          <p:cNvSpPr>
            <a:spLocks noChangeArrowheads="1"/>
          </p:cNvSpPr>
          <p:nvPr/>
        </p:nvSpPr>
        <p:spPr bwMode="auto">
          <a:xfrm>
            <a:off x="7888001" y="2527000"/>
            <a:ext cx="171447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eaLnBrk="0" fontAlgn="base" hangingPunct="0">
              <a:spcBef>
                <a:spcPct val="0"/>
              </a:spcBef>
              <a:spcAft>
                <a:spcPct val="0"/>
              </a:spcAft>
            </a:pPr>
            <a:r>
              <a:rPr kumimoji="0" lang="ja-JP" altLang="ja-JP"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事業</a:t>
            </a:r>
            <a:r>
              <a:rPr kumimoji="0"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化</a:t>
            </a:r>
            <a:endParaRPr kumimoji="0" lang="en-US" altLang="ja-JP"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eaLnBrk="0" fontAlgn="base" hangingPunct="0">
              <a:spcBef>
                <a:spcPct val="0"/>
              </a:spcBef>
              <a:spcAft>
                <a:spcPct val="0"/>
              </a:spcAft>
            </a:pPr>
            <a:r>
              <a:rPr kumimoji="0"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支援</a:t>
            </a:r>
            <a:endParaRPr kumimoji="0" lang="ja-JP" altLang="ja-JP"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5" name="Rectangle 25"/>
          <p:cNvSpPr>
            <a:spLocks noChangeArrowheads="1"/>
          </p:cNvSpPr>
          <p:nvPr/>
        </p:nvSpPr>
        <p:spPr bwMode="auto">
          <a:xfrm>
            <a:off x="9719842" y="2706467"/>
            <a:ext cx="163274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ベンチャー</a:t>
            </a:r>
            <a:r>
              <a:rPr kumimoji="0"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支援</a:t>
            </a:r>
            <a:endParaRPr kumimoji="0" lang="ja-JP" altLang="ja-JP" sz="1800" b="0" i="0" u="none" strike="noStrike" cap="none" normalizeH="0" baseline="0" dirty="0">
              <a:ln>
                <a:noFill/>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6" name="テキスト プレースホルダー 2"/>
          <p:cNvSpPr txBox="1">
            <a:spLocks/>
          </p:cNvSpPr>
          <p:nvPr/>
        </p:nvSpPr>
        <p:spPr>
          <a:xfrm>
            <a:off x="715914" y="4219619"/>
            <a:ext cx="9711454" cy="462254"/>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kumimoji="1" sz="1800"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685800" rtl="0" eaLnBrk="1" latinLnBrk="0" hangingPunct="1">
              <a:spcBef>
                <a:spcPct val="20000"/>
              </a:spcBef>
              <a:buFont typeface="Arial" panose="020B0604020202020204" pitchFamily="34" charset="0"/>
              <a:buChar char="–"/>
              <a:defRPr kumimoji="1" sz="16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685800" rtl="0" eaLnBrk="1" latinLnBrk="0" hangingPunct="1">
              <a:spcBef>
                <a:spcPct val="20000"/>
              </a:spcBef>
              <a:buFont typeface="Arial" panose="020B0604020202020204" pitchFamily="34" charset="0"/>
              <a:buChar char="•"/>
              <a:defRPr kumimoji="1"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200150" indent="-171450" algn="l" defTabSz="685800" rtl="0" eaLnBrk="1" latinLnBrk="0" hangingPunct="1">
              <a:spcBef>
                <a:spcPct val="20000"/>
              </a:spcBef>
              <a:buFont typeface="Arial" panose="020B0604020202020204" pitchFamily="34" charset="0"/>
              <a:buChar char="–"/>
              <a:defRPr kumimoji="1"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543050" indent="-171450" algn="l" defTabSz="685800" rtl="0" eaLnBrk="1" latinLnBrk="0" hangingPunct="1">
              <a:spcBef>
                <a:spcPct val="20000"/>
              </a:spcBef>
              <a:buFont typeface="Arial" panose="020B0604020202020204" pitchFamily="34" charset="0"/>
              <a:buChar char="»"/>
              <a:defRPr kumimoji="1" sz="15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8859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285750" indent="-285750">
              <a:buFont typeface="Wingdings" panose="05000000000000000000" pitchFamily="2" charset="2"/>
              <a:buChar char="§"/>
            </a:pPr>
            <a:r>
              <a:rPr lang="ja-JP" altLang="en-US" sz="2000"/>
              <a:t>企業とアカデミアを繋ぐ、ライフサイエンス界のプラットフォーマーへ</a:t>
            </a:r>
            <a:endParaRPr lang="en-US" sz="2000" dirty="0"/>
          </a:p>
        </p:txBody>
      </p:sp>
      <p:sp>
        <p:nvSpPr>
          <p:cNvPr id="27" name="正方形/長方形 26"/>
          <p:cNvSpPr/>
          <p:nvPr/>
        </p:nvSpPr>
        <p:spPr>
          <a:xfrm>
            <a:off x="2318657" y="4826943"/>
            <a:ext cx="2250743"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2400"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企業</a:t>
            </a:r>
            <a:endParaRPr lang="en-US" sz="2400"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8" name="正方形/長方形 27"/>
          <p:cNvSpPr/>
          <p:nvPr/>
        </p:nvSpPr>
        <p:spPr>
          <a:xfrm>
            <a:off x="7619864" y="4826943"/>
            <a:ext cx="2250743" cy="461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2400"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アカデミア</a:t>
            </a:r>
            <a:endParaRPr lang="en-US" sz="2400"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9" name="テキスト ボックス 28"/>
          <p:cNvSpPr txBox="1"/>
          <p:nvPr/>
        </p:nvSpPr>
        <p:spPr>
          <a:xfrm>
            <a:off x="2318657" y="5542394"/>
            <a:ext cx="2250743" cy="707886"/>
          </a:xfrm>
          <a:prstGeom prst="rect">
            <a:avLst/>
          </a:prstGeom>
          <a:noFill/>
        </p:spPr>
        <p:txBody>
          <a:bodyPr wrap="square" rtlCol="0">
            <a:spAutoFit/>
          </a:bodyPr>
          <a:lstStyle/>
          <a:p>
            <a:pPr marL="285750" indent="-285750">
              <a:buFont typeface="Wingdings" panose="05000000000000000000" pitchFamily="2" charset="2"/>
              <a:buChar char="ü"/>
            </a:pPr>
            <a:r>
              <a:rPr lang="ja-JP" altLang="en-US" sz="2000" dirty="0">
                <a:solidFill>
                  <a:schemeClr val="tx1"/>
                </a:solidFill>
                <a:latin typeface="メイリオ" panose="020B0604030504040204" pitchFamily="50" charset="-128"/>
                <a:ea typeface="メイリオ" panose="020B0604030504040204" pitchFamily="50" charset="-128"/>
              </a:rPr>
              <a:t>技術や研究費はあるが応用が</a:t>
            </a:r>
            <a:r>
              <a:rPr lang="en-US" altLang="ja-JP" sz="2000" dirty="0">
                <a:solidFill>
                  <a:schemeClr val="tx1"/>
                </a:solidFill>
                <a:latin typeface="メイリオ" panose="020B0604030504040204" pitchFamily="50" charset="-128"/>
                <a:ea typeface="メイリオ" panose="020B0604030504040204" pitchFamily="50" charset="-128"/>
              </a:rPr>
              <a:t>…</a:t>
            </a:r>
            <a:endParaRPr lang="en-US" sz="2000" dirty="0">
              <a:solidFill>
                <a:schemeClr val="tx1"/>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7619864" y="5542394"/>
            <a:ext cx="2250743" cy="1015663"/>
          </a:xfrm>
          <a:prstGeom prst="rect">
            <a:avLst/>
          </a:prstGeom>
          <a:noFill/>
        </p:spPr>
        <p:txBody>
          <a:bodyPr wrap="square" rtlCol="0">
            <a:spAutoFit/>
          </a:bodyPr>
          <a:lstStyle/>
          <a:p>
            <a:pPr marL="285750" indent="-285750">
              <a:buFont typeface="Wingdings" panose="05000000000000000000" pitchFamily="2" charset="2"/>
              <a:buChar char="ü"/>
            </a:pPr>
            <a:r>
              <a:rPr lang="ja-JP" altLang="en-US" sz="2000" dirty="0">
                <a:solidFill>
                  <a:schemeClr val="tx1"/>
                </a:solidFill>
                <a:latin typeface="メイリオ" panose="020B0604030504040204" pitchFamily="50" charset="-128"/>
                <a:ea typeface="メイリオ" panose="020B0604030504040204" pitchFamily="50" charset="-128"/>
              </a:rPr>
              <a:t>アイディアはあるが解析手法や研究費が</a:t>
            </a:r>
            <a:r>
              <a:rPr lang="en-US" altLang="ja-JP" sz="2000" dirty="0">
                <a:solidFill>
                  <a:schemeClr val="tx1"/>
                </a:solidFill>
                <a:latin typeface="メイリオ" panose="020B0604030504040204" pitchFamily="50" charset="-128"/>
                <a:ea typeface="メイリオ" panose="020B0604030504040204" pitchFamily="50" charset="-128"/>
              </a:rPr>
              <a:t>…</a:t>
            </a:r>
            <a:endParaRPr lang="en-US" sz="2000" dirty="0">
              <a:solidFill>
                <a:schemeClr val="tx1"/>
              </a:solidFill>
              <a:latin typeface="メイリオ" panose="020B0604030504040204" pitchFamily="50" charset="-128"/>
              <a:ea typeface="メイリオ" panose="020B0604030504040204" pitchFamily="50" charset="-128"/>
            </a:endParaRPr>
          </a:p>
        </p:txBody>
      </p:sp>
      <p:cxnSp>
        <p:nvCxnSpPr>
          <p:cNvPr id="31" name="直線矢印コネクタ 30"/>
          <p:cNvCxnSpPr/>
          <p:nvPr/>
        </p:nvCxnSpPr>
        <p:spPr>
          <a:xfrm>
            <a:off x="4569400" y="5057775"/>
            <a:ext cx="305046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0071" y="4619077"/>
            <a:ext cx="1229120" cy="832855"/>
          </a:xfrm>
          <a:prstGeom prst="rect">
            <a:avLst/>
          </a:prstGeom>
          <a:solidFill>
            <a:schemeClr val="bg1"/>
          </a:solidFill>
        </p:spPr>
      </p:pic>
    </p:spTree>
    <p:extLst>
      <p:ext uri="{BB962C8B-B14F-4D97-AF65-F5344CB8AC3E}">
        <p14:creationId xmlns:p14="http://schemas.microsoft.com/office/powerpoint/2010/main" val="265346711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4335618" y="2836122"/>
            <a:ext cx="2620354" cy="988300"/>
          </a:xfrm>
        </p:spPr>
        <p:txBody>
          <a:bodyPr/>
          <a:lstStyle/>
          <a:p>
            <a:r>
              <a:rPr kumimoji="1" lang="ja-JP" altLang="en-US" sz="4800" dirty="0"/>
              <a:t>創薬支援</a:t>
            </a:r>
          </a:p>
        </p:txBody>
      </p:sp>
      <p:sp>
        <p:nvSpPr>
          <p:cNvPr id="3" name="スライド番号プレースホルダー 5">
            <a:extLst>
              <a:ext uri="{FF2B5EF4-FFF2-40B4-BE49-F238E27FC236}">
                <a16:creationId xmlns:a16="http://schemas.microsoft.com/office/drawing/2014/main" id="{D58221E5-7426-4F21-B2AB-C82A9D75D565}"/>
              </a:ext>
            </a:extLst>
          </p:cNvPr>
          <p:cNvSpPr txBox="1">
            <a:spLocks/>
          </p:cNvSpPr>
          <p:nvPr/>
        </p:nvSpPr>
        <p:spPr>
          <a:xfrm>
            <a:off x="10989942" y="6196534"/>
            <a:ext cx="506058" cy="277200"/>
          </a:xfrm>
          <a:prstGeom prst="rect">
            <a:avLst/>
          </a:prstGeom>
        </p:spPr>
        <p:txBody>
          <a:bodyPr/>
          <a:lstStyle>
            <a:lvl1pPr defTabSz="292100">
              <a:defRPr sz="1400">
                <a:solidFill>
                  <a:srgbClr val="FFFFFF"/>
                </a:solidFill>
                <a:latin typeface="+mn-lt"/>
                <a:ea typeface="+mn-ea"/>
                <a:cs typeface="+mn-cs"/>
                <a:sym typeface="Helvetica"/>
              </a:defRPr>
            </a:lvl1pPr>
            <a:lvl2pPr defTabSz="292100">
              <a:defRPr sz="1400">
                <a:solidFill>
                  <a:srgbClr val="FFFFFF"/>
                </a:solidFill>
                <a:latin typeface="+mn-lt"/>
                <a:ea typeface="+mn-ea"/>
                <a:cs typeface="+mn-cs"/>
                <a:sym typeface="Helvetica"/>
              </a:defRPr>
            </a:lvl2pPr>
            <a:lvl3pPr defTabSz="292100">
              <a:defRPr sz="1400">
                <a:solidFill>
                  <a:srgbClr val="FFFFFF"/>
                </a:solidFill>
                <a:latin typeface="+mn-lt"/>
                <a:ea typeface="+mn-ea"/>
                <a:cs typeface="+mn-cs"/>
                <a:sym typeface="Helvetica"/>
              </a:defRPr>
            </a:lvl3pPr>
            <a:lvl4pPr defTabSz="292100">
              <a:defRPr sz="1400">
                <a:solidFill>
                  <a:srgbClr val="FFFFFF"/>
                </a:solidFill>
                <a:latin typeface="+mn-lt"/>
                <a:ea typeface="+mn-ea"/>
                <a:cs typeface="+mn-cs"/>
                <a:sym typeface="Helvetica"/>
              </a:defRPr>
            </a:lvl4pPr>
            <a:lvl5pPr defTabSz="292100">
              <a:defRPr sz="1400">
                <a:solidFill>
                  <a:srgbClr val="FFFFFF"/>
                </a:solidFill>
                <a:latin typeface="+mn-lt"/>
                <a:ea typeface="+mn-ea"/>
                <a:cs typeface="+mn-cs"/>
                <a:sym typeface="Helvetica"/>
              </a:defRPr>
            </a:lvl5pPr>
            <a:lvl6pPr defTabSz="292100">
              <a:defRPr sz="1400">
                <a:solidFill>
                  <a:srgbClr val="FFFFFF"/>
                </a:solidFill>
                <a:latin typeface="+mn-lt"/>
                <a:ea typeface="+mn-ea"/>
                <a:cs typeface="+mn-cs"/>
                <a:sym typeface="Helvetica"/>
              </a:defRPr>
            </a:lvl6pPr>
            <a:lvl7pPr defTabSz="292100">
              <a:defRPr sz="1400">
                <a:solidFill>
                  <a:srgbClr val="FFFFFF"/>
                </a:solidFill>
                <a:latin typeface="+mn-lt"/>
                <a:ea typeface="+mn-ea"/>
                <a:cs typeface="+mn-cs"/>
                <a:sym typeface="Helvetica"/>
              </a:defRPr>
            </a:lvl7pPr>
            <a:lvl8pPr defTabSz="292100">
              <a:defRPr sz="1400">
                <a:solidFill>
                  <a:srgbClr val="FFFFFF"/>
                </a:solidFill>
                <a:latin typeface="+mn-lt"/>
                <a:ea typeface="+mn-ea"/>
                <a:cs typeface="+mn-cs"/>
                <a:sym typeface="Helvetica"/>
              </a:defRPr>
            </a:lvl8pPr>
            <a:lvl9pPr defTabSz="292100">
              <a:defRPr sz="1400">
                <a:solidFill>
                  <a:srgbClr val="FFFFFF"/>
                </a:solidFill>
                <a:latin typeface="+mn-lt"/>
                <a:ea typeface="+mn-ea"/>
                <a:cs typeface="+mn-cs"/>
                <a:sym typeface="Helvetica"/>
              </a:defRPr>
            </a:lvl9pPr>
          </a:lstStyle>
          <a:p>
            <a:fld id="{33EC3C43-8795-4F1D-8838-7ABC8F2613BC}" type="slidenum">
              <a:rPr lang="ja-JP" altLang="en-US" smtClean="0"/>
              <a:pPr/>
              <a:t>4</a:t>
            </a:fld>
            <a:endParaRPr lang="ja-JP" altLang="en-US" dirty="0"/>
          </a:p>
        </p:txBody>
      </p:sp>
    </p:spTree>
    <p:extLst>
      <p:ext uri="{BB962C8B-B14F-4D97-AF65-F5344CB8AC3E}">
        <p14:creationId xmlns:p14="http://schemas.microsoft.com/office/powerpoint/2010/main" val="232687389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492904955"/>
              </p:ext>
            </p:extLst>
          </p:nvPr>
        </p:nvGraphicFramePr>
        <p:xfrm>
          <a:off x="451065" y="1616528"/>
          <a:ext cx="2892425" cy="3580207"/>
        </p:xfrm>
        <a:graphic>
          <a:graphicData uri="http://schemas.openxmlformats.org/drawingml/2006/table">
            <a:tbl>
              <a:tblPr>
                <a:tableStyleId>{125E5076-3810-47DD-B79F-674D7AD40C01}</a:tableStyleId>
              </a:tblPr>
              <a:tblGrid>
                <a:gridCol w="2892425">
                  <a:extLst>
                    <a:ext uri="{9D8B030D-6E8A-4147-A177-3AD203B41FA5}">
                      <a16:colId xmlns:a16="http://schemas.microsoft.com/office/drawing/2014/main" val="20000"/>
                    </a:ext>
                  </a:extLst>
                </a:gridCol>
              </a:tblGrid>
              <a:tr h="265814">
                <a:tc>
                  <a:txBody>
                    <a:bodyPr/>
                    <a:lstStyle/>
                    <a:p>
                      <a:pPr algn="ctr" fontAlgn="ctr">
                        <a:lnSpc>
                          <a:spcPct val="150000"/>
                        </a:lnSpc>
                      </a:pPr>
                      <a:r>
                        <a:rPr lang="ja-JP" altLang="en-US" sz="1600" b="1" u="none" strike="noStrike" dirty="0">
                          <a:solidFill>
                            <a:schemeClr val="bg1"/>
                          </a:solidFill>
                          <a:effectLst/>
                          <a:latin typeface="メイリオ" panose="020B0604030504040204" pitchFamily="50" charset="-128"/>
                          <a:ea typeface="メイリオ" panose="020B0604030504040204" pitchFamily="50" charset="-128"/>
                        </a:rPr>
                        <a:t>受託案件</a:t>
                      </a:r>
                      <a:endParaRPr lang="ja-JP" altLang="en-US" sz="1600" b="1" i="0" u="none" strike="noStrike" dirty="0">
                        <a:solidFill>
                          <a:schemeClr val="bg1"/>
                        </a:solidFill>
                        <a:effectLst/>
                        <a:latin typeface="メイリオ" panose="020B0604030504040204" pitchFamily="50" charset="-128"/>
                        <a:ea typeface="メイリオ" panose="020B0604030504040204" pitchFamily="50" charset="-128"/>
                      </a:endParaRPr>
                    </a:p>
                  </a:txBody>
                  <a:tcPr marL="6350" marR="6350" marT="6350" marB="0" anchor="ctr"/>
                </a:tc>
                <a:extLst>
                  <a:ext uri="{0D108BD9-81ED-4DB2-BD59-A6C34878D82A}">
                    <a16:rowId xmlns:a16="http://schemas.microsoft.com/office/drawing/2014/main" val="10000"/>
                  </a:ext>
                </a:extLst>
              </a:tr>
              <a:tr h="440361">
                <a:tc>
                  <a:txBody>
                    <a:bodyPr/>
                    <a:lstStyle/>
                    <a:p>
                      <a:pPr algn="ctr" fontAlgn="ctr">
                        <a:lnSpc>
                          <a:spcPct val="150000"/>
                        </a:lnSpc>
                      </a:pPr>
                      <a:r>
                        <a:rPr lang="en-US" sz="1600" b="1" u="none" strike="noStrike" dirty="0" err="1">
                          <a:solidFill>
                            <a:schemeClr val="tx1"/>
                          </a:solidFill>
                          <a:effectLst/>
                          <a:latin typeface="メイリオ" panose="020B0604030504040204" pitchFamily="50" charset="-128"/>
                          <a:ea typeface="メイリオ" panose="020B0604030504040204" pitchFamily="50" charset="-128"/>
                        </a:rPr>
                        <a:t>iPS</a:t>
                      </a:r>
                      <a:r>
                        <a:rPr lang="ja-JP" altLang="en-US" sz="1600" b="1" u="none" strike="noStrike" dirty="0">
                          <a:solidFill>
                            <a:schemeClr val="tx1"/>
                          </a:solidFill>
                          <a:effectLst/>
                          <a:latin typeface="メイリオ" panose="020B0604030504040204" pitchFamily="50" charset="-128"/>
                          <a:ea typeface="メイリオ" panose="020B0604030504040204" pitchFamily="50" charset="-128"/>
                        </a:rPr>
                        <a:t>細胞樹立</a:t>
                      </a:r>
                      <a:endParaRPr lang="ja-JP" altLang="en-US" sz="1600" b="1" i="0" u="none" strike="noStrike" dirty="0">
                        <a:solidFill>
                          <a:schemeClr val="tx1"/>
                        </a:solidFill>
                        <a:effectLst/>
                        <a:latin typeface="メイリオ" panose="020B0604030504040204" pitchFamily="50" charset="-128"/>
                        <a:ea typeface="メイリオ" panose="020B0604030504040204" pitchFamily="50" charset="-128"/>
                      </a:endParaRPr>
                    </a:p>
                  </a:txBody>
                  <a:tcPr marL="6350" marR="6350" marT="635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ctr" fontAlgn="ctr">
                        <a:lnSpc>
                          <a:spcPct val="150000"/>
                        </a:lnSpc>
                      </a:pPr>
                      <a:r>
                        <a:rPr lang="ja-JP" altLang="en-US" sz="1600" b="1" u="none" strike="noStrike" dirty="0">
                          <a:solidFill>
                            <a:schemeClr val="tx1"/>
                          </a:solidFill>
                          <a:effectLst/>
                          <a:latin typeface="メイリオ" panose="020B0604030504040204" pitchFamily="50" charset="-128"/>
                          <a:ea typeface="メイリオ" panose="020B0604030504040204" pitchFamily="50" charset="-128"/>
                        </a:rPr>
                        <a:t>維持・拡大培養及び供給</a:t>
                      </a:r>
                      <a:endParaRPr lang="ja-JP" altLang="en-US" sz="1600" b="1" i="0" u="none" strike="noStrike" dirty="0">
                        <a:solidFill>
                          <a:schemeClr val="tx1"/>
                        </a:solidFill>
                        <a:effectLst/>
                        <a:latin typeface="メイリオ" panose="020B0604030504040204" pitchFamily="50" charset="-128"/>
                        <a:ea typeface="メイリオ" panose="020B0604030504040204" pitchFamily="50" charset="-128"/>
                      </a:endParaRP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99271">
                <a:tc>
                  <a:txBody>
                    <a:bodyPr/>
                    <a:lstStyle/>
                    <a:p>
                      <a:pPr algn="ctr" fontAlgn="ctr">
                        <a:lnSpc>
                          <a:spcPct val="150000"/>
                        </a:lnSpc>
                      </a:pPr>
                      <a:r>
                        <a:rPr lang="ja-JP" altLang="en-US" sz="1600" b="1" u="none" strike="noStrike" dirty="0">
                          <a:solidFill>
                            <a:schemeClr val="tx1"/>
                          </a:solidFill>
                          <a:effectLst/>
                          <a:latin typeface="メイリオ" panose="020B0604030504040204" pitchFamily="50" charset="-128"/>
                          <a:ea typeface="メイリオ" panose="020B0604030504040204" pitchFamily="50" charset="-128"/>
                        </a:rPr>
                        <a:t>凍結ストック作製</a:t>
                      </a:r>
                      <a:endParaRPr lang="ja-JP" altLang="en-US" sz="1600" b="1" i="0" u="none" strike="noStrike" dirty="0">
                        <a:solidFill>
                          <a:schemeClr val="tx1"/>
                        </a:solidFill>
                        <a:effectLst/>
                        <a:latin typeface="メイリオ" panose="020B0604030504040204" pitchFamily="50" charset="-128"/>
                        <a:ea typeface="メイリオ" panose="020B0604030504040204" pitchFamily="50" charset="-128"/>
                      </a:endParaRP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99271">
                <a:tc>
                  <a:txBody>
                    <a:bodyPr/>
                    <a:lstStyle/>
                    <a:p>
                      <a:pPr algn="ctr" fontAlgn="ctr">
                        <a:lnSpc>
                          <a:spcPct val="150000"/>
                        </a:lnSpc>
                      </a:pPr>
                      <a:r>
                        <a:rPr lang="ja-JP" altLang="en-US" sz="1600" b="1" u="none" strike="noStrike" dirty="0">
                          <a:solidFill>
                            <a:schemeClr val="tx1"/>
                          </a:solidFill>
                          <a:effectLst/>
                          <a:latin typeface="メイリオ" panose="020B0604030504040204" pitchFamily="50" charset="-128"/>
                          <a:ea typeface="メイリオ" panose="020B0604030504040204" pitchFamily="50" charset="-128"/>
                        </a:rPr>
                        <a:t>凍結ストック保管</a:t>
                      </a:r>
                      <a:endParaRPr lang="ja-JP" altLang="en-US" sz="1600" b="1" i="0" u="none" strike="noStrike" dirty="0">
                        <a:solidFill>
                          <a:schemeClr val="tx1"/>
                        </a:solidFill>
                        <a:effectLst/>
                        <a:latin typeface="メイリオ" panose="020B0604030504040204" pitchFamily="50" charset="-128"/>
                        <a:ea typeface="メイリオ" panose="020B0604030504040204" pitchFamily="50" charset="-128"/>
                      </a:endParaRP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99271">
                <a:tc>
                  <a:txBody>
                    <a:bodyPr/>
                    <a:lstStyle/>
                    <a:p>
                      <a:pPr algn="ctr" fontAlgn="ctr">
                        <a:lnSpc>
                          <a:spcPct val="150000"/>
                        </a:lnSpc>
                      </a:pPr>
                      <a:r>
                        <a:rPr lang="zh-TW" altLang="en-US" sz="1600" b="1" u="none" strike="noStrike" dirty="0">
                          <a:solidFill>
                            <a:schemeClr val="tx1"/>
                          </a:solidFill>
                          <a:effectLst/>
                          <a:latin typeface="メイリオ" panose="020B0604030504040204" pitchFamily="50" charset="-128"/>
                          <a:ea typeface="メイリオ" panose="020B0604030504040204" pitchFamily="50" charset="-128"/>
                        </a:rPr>
                        <a:t>分化誘導試験</a:t>
                      </a:r>
                      <a:endParaRPr lang="zh-TW" altLang="en-US" sz="1600" b="1" i="0" u="none" strike="noStrike" dirty="0">
                        <a:solidFill>
                          <a:schemeClr val="tx1"/>
                        </a:solidFill>
                        <a:effectLst/>
                        <a:latin typeface="メイリオ" panose="020B0604030504040204" pitchFamily="50" charset="-128"/>
                        <a:ea typeface="メイリオ" panose="020B0604030504040204" pitchFamily="50" charset="-128"/>
                      </a:endParaRP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99271">
                <a:tc>
                  <a:txBody>
                    <a:bodyPr/>
                    <a:lstStyle/>
                    <a:p>
                      <a:pPr algn="ctr" fontAlgn="ctr">
                        <a:lnSpc>
                          <a:spcPct val="150000"/>
                        </a:lnSpc>
                      </a:pPr>
                      <a:r>
                        <a:rPr lang="en-US" sz="1600" b="1" u="none" strike="noStrike" dirty="0">
                          <a:solidFill>
                            <a:schemeClr val="tx1"/>
                          </a:solidFill>
                          <a:effectLst/>
                          <a:latin typeface="メイリオ" panose="020B0604030504040204" pitchFamily="50" charset="-128"/>
                          <a:ea typeface="メイリオ" panose="020B0604030504040204" pitchFamily="50" charset="-128"/>
                        </a:rPr>
                        <a:t>PBMC</a:t>
                      </a:r>
                      <a:r>
                        <a:rPr lang="ja-JP" altLang="en-US" sz="1600" b="1" u="none" strike="noStrike" dirty="0">
                          <a:solidFill>
                            <a:schemeClr val="tx1"/>
                          </a:solidFill>
                          <a:effectLst/>
                          <a:latin typeface="メイリオ" panose="020B0604030504040204" pitchFamily="50" charset="-128"/>
                          <a:ea typeface="メイリオ" panose="020B0604030504040204" pitchFamily="50" charset="-128"/>
                        </a:rPr>
                        <a:t>分離・保管</a:t>
                      </a:r>
                      <a:endParaRPr lang="ja-JP" altLang="en-US" sz="1600" b="1" i="0" u="none" strike="noStrike" dirty="0">
                        <a:solidFill>
                          <a:schemeClr val="tx1"/>
                        </a:solidFill>
                        <a:effectLst/>
                        <a:latin typeface="メイリオ" panose="020B0604030504040204" pitchFamily="50" charset="-128"/>
                        <a:ea typeface="メイリオ" panose="020B0604030504040204" pitchFamily="50" charset="-128"/>
                      </a:endParaRP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99271">
                <a:tc>
                  <a:txBody>
                    <a:bodyPr/>
                    <a:lstStyle/>
                    <a:p>
                      <a:pPr algn="ctr" fontAlgn="ctr">
                        <a:lnSpc>
                          <a:spcPct val="150000"/>
                        </a:lnSpc>
                      </a:pPr>
                      <a:r>
                        <a:rPr lang="ja-JP" altLang="en-US" sz="1600" b="1" u="none" strike="noStrike" dirty="0">
                          <a:solidFill>
                            <a:schemeClr val="tx1"/>
                          </a:solidFill>
                          <a:effectLst/>
                          <a:latin typeface="メイリオ" panose="020B0604030504040204" pitchFamily="50" charset="-128"/>
                          <a:ea typeface="メイリオ" panose="020B0604030504040204" pitchFamily="50" charset="-128"/>
                        </a:rPr>
                        <a:t>未分化評価</a:t>
                      </a:r>
                      <a:endParaRPr lang="ja-JP" altLang="en-US" sz="1600" b="1" i="0" u="none" strike="noStrike" dirty="0">
                        <a:solidFill>
                          <a:schemeClr val="tx1"/>
                        </a:solidFill>
                        <a:effectLst/>
                        <a:latin typeface="メイリオ" panose="020B0604030504040204" pitchFamily="50" charset="-128"/>
                        <a:ea typeface="メイリオ" panose="020B0604030504040204" pitchFamily="50" charset="-128"/>
                      </a:endParaRP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99271">
                <a:tc>
                  <a:txBody>
                    <a:bodyPr/>
                    <a:lstStyle/>
                    <a:p>
                      <a:pPr algn="ctr" fontAlgn="ctr">
                        <a:lnSpc>
                          <a:spcPct val="150000"/>
                        </a:lnSpc>
                      </a:pPr>
                      <a:r>
                        <a:rPr lang="ja-JP" altLang="en-US" sz="1600" b="1" u="none" strike="noStrike" dirty="0">
                          <a:solidFill>
                            <a:schemeClr val="tx1"/>
                          </a:solidFill>
                          <a:effectLst/>
                          <a:latin typeface="メイリオ" panose="020B0604030504040204" pitchFamily="50" charset="-128"/>
                          <a:ea typeface="メイリオ" panose="020B0604030504040204" pitchFamily="50" charset="-128"/>
                        </a:rPr>
                        <a:t>核型検査</a:t>
                      </a:r>
                      <a:endParaRPr lang="ja-JP" altLang="en-US" sz="1600" b="1" i="0" u="none" strike="noStrike" dirty="0">
                        <a:solidFill>
                          <a:schemeClr val="tx1"/>
                        </a:solidFill>
                        <a:effectLst/>
                        <a:latin typeface="メイリオ" panose="020B0604030504040204" pitchFamily="50" charset="-128"/>
                        <a:ea typeface="メイリオ" panose="020B0604030504040204" pitchFamily="50" charset="-128"/>
                      </a:endParaRP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2" name="タイトル 1"/>
          <p:cNvSpPr>
            <a:spLocks noGrp="1"/>
          </p:cNvSpPr>
          <p:nvPr>
            <p:ph type="title"/>
          </p:nvPr>
        </p:nvSpPr>
        <p:spPr>
          <a:xfrm>
            <a:off x="696000" y="297758"/>
            <a:ext cx="10800000" cy="584775"/>
          </a:xfrm>
        </p:spPr>
        <p:txBody>
          <a:bodyPr/>
          <a:lstStyle/>
          <a:p>
            <a:r>
              <a:rPr lang="ja-JP" altLang="en-US" sz="3200" dirty="0"/>
              <a:t>研究受託サービスの実績と新しい展開</a:t>
            </a:r>
            <a:endParaRPr kumimoji="1" lang="ja-JP" altLang="en-US" sz="3200" dirty="0"/>
          </a:p>
        </p:txBody>
      </p:sp>
      <p:pic>
        <p:nvPicPr>
          <p:cNvPr id="3" name="図 2">
            <a:extLst>
              <a:ext uri="{FF2B5EF4-FFF2-40B4-BE49-F238E27FC236}">
                <a16:creationId xmlns:a16="http://schemas.microsoft.com/office/drawing/2014/main" id="{202DA500-CD37-490E-BD7B-74538887A5DD}"/>
              </a:ext>
            </a:extLst>
          </p:cNvPr>
          <p:cNvPicPr>
            <a:picLocks noChangeAspect="1"/>
          </p:cNvPicPr>
          <p:nvPr/>
        </p:nvPicPr>
        <p:blipFill>
          <a:blip r:embed="rId3"/>
          <a:stretch>
            <a:fillRect/>
          </a:stretch>
        </p:blipFill>
        <p:spPr>
          <a:xfrm>
            <a:off x="2750877" y="1986194"/>
            <a:ext cx="6160703" cy="3315551"/>
          </a:xfrm>
          <a:prstGeom prst="rect">
            <a:avLst/>
          </a:prstGeom>
        </p:spPr>
      </p:pic>
      <p:sp>
        <p:nvSpPr>
          <p:cNvPr id="4" name="四角形: 角を丸くする 3">
            <a:extLst>
              <a:ext uri="{FF2B5EF4-FFF2-40B4-BE49-F238E27FC236}">
                <a16:creationId xmlns:a16="http://schemas.microsoft.com/office/drawing/2014/main" id="{5377A33C-E10F-4819-B948-45250C06C5D7}"/>
              </a:ext>
            </a:extLst>
          </p:cNvPr>
          <p:cNvSpPr/>
          <p:nvPr/>
        </p:nvSpPr>
        <p:spPr>
          <a:xfrm>
            <a:off x="8713354" y="1215319"/>
            <a:ext cx="3046046" cy="443626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新たな分化誘導系</a:t>
            </a:r>
            <a:endPar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ラインナップ予定</a:t>
            </a:r>
            <a:endPar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≪神経系≫</a:t>
            </a:r>
            <a:endParaRPr lang="en-US" altLang="ja-JP" sz="2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アストロサイト</a:t>
            </a:r>
            <a:endParaRPr lang="en-US" altLang="ja-JP" sz="2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≪血管系≫</a:t>
            </a:r>
            <a:endParaRPr lang="en-US" altLang="ja-JP" sz="2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血管内皮細胞</a:t>
            </a:r>
            <a:endParaRPr lang="en-US" altLang="ja-JP" sz="2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≪皮膚系≫</a:t>
            </a:r>
            <a:endParaRPr lang="en-US" altLang="ja-JP" sz="2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ケラチノサイト</a:t>
            </a:r>
            <a:endParaRPr lang="en-US" altLang="ja-JP" sz="2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≪骨系≫</a:t>
            </a:r>
            <a:endParaRPr lang="en-US" altLang="ja-JP" sz="2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軟骨細胞</a:t>
            </a:r>
            <a:endParaRPr lang="en-US" altLang="ja-JP" sz="2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EE794FC8-CDD7-41DD-91EF-ABF56CBE2454}"/>
              </a:ext>
            </a:extLst>
          </p:cNvPr>
          <p:cNvSpPr txBox="1"/>
          <p:nvPr/>
        </p:nvSpPr>
        <p:spPr>
          <a:xfrm>
            <a:off x="1352584" y="5651588"/>
            <a:ext cx="10688132" cy="830997"/>
          </a:xfrm>
          <a:prstGeom prst="rect">
            <a:avLst/>
          </a:prstGeom>
          <a:noFill/>
        </p:spPr>
        <p:txBody>
          <a:bodyPr wrap="square" rtlCol="0">
            <a:spAutoFit/>
          </a:bodyPr>
          <a:lstStyle/>
          <a:p>
            <a:r>
              <a:rPr lang="en-US" altLang="ja-JP" sz="2400" b="1" dirty="0">
                <a:solidFill>
                  <a:schemeClr val="tx1"/>
                </a:solidFill>
                <a:latin typeface="メイリオ" panose="020B0604030504040204" pitchFamily="50" charset="-128"/>
                <a:ea typeface="メイリオ" panose="020B0604030504040204" pitchFamily="50" charset="-128"/>
              </a:rPr>
              <a:t>2019</a:t>
            </a:r>
            <a:r>
              <a:rPr lang="ja-JP" altLang="en-US" sz="2400" b="1" dirty="0">
                <a:solidFill>
                  <a:schemeClr val="tx1"/>
                </a:solidFill>
                <a:latin typeface="メイリオ" panose="020B0604030504040204" pitchFamily="50" charset="-128"/>
                <a:ea typeface="メイリオ" panose="020B0604030504040204" pitchFamily="50" charset="-128"/>
              </a:rPr>
              <a:t>年秋に</a:t>
            </a:r>
            <a:r>
              <a:rPr lang="ja-JP" altLang="en-US" sz="2400" b="1" dirty="0">
                <a:solidFill>
                  <a:srgbClr val="FF9900"/>
                </a:solidFill>
                <a:latin typeface="メイリオ" panose="020B0604030504040204" pitchFamily="50" charset="-128"/>
                <a:ea typeface="メイリオ" panose="020B0604030504040204" pitchFamily="50" charset="-128"/>
              </a:rPr>
              <a:t>バイオインフォマティクス・データ解析</a:t>
            </a:r>
            <a:r>
              <a:rPr lang="ja-JP" altLang="en-US" sz="2400" b="1" dirty="0">
                <a:solidFill>
                  <a:schemeClr val="tx1"/>
                </a:solidFill>
                <a:latin typeface="メイリオ" panose="020B0604030504040204" pitchFamily="50" charset="-128"/>
                <a:ea typeface="メイリオ" panose="020B0604030504040204" pitchFamily="50" charset="-128"/>
              </a:rPr>
              <a:t>サービスを開始</a:t>
            </a:r>
            <a:endParaRPr lang="en-US" altLang="ja-JP" sz="2400" b="1" dirty="0">
              <a:solidFill>
                <a:schemeClr val="tx1"/>
              </a:solidFill>
              <a:latin typeface="メイリオ" panose="020B0604030504040204" pitchFamily="50" charset="-128"/>
              <a:ea typeface="メイリオ" panose="020B0604030504040204" pitchFamily="50" charset="-128"/>
            </a:endParaRPr>
          </a:p>
          <a:p>
            <a:r>
              <a:rPr kumimoji="1" lang="en-US" altLang="ja-JP" sz="2400" b="1" dirty="0">
                <a:solidFill>
                  <a:schemeClr val="tx1"/>
                </a:solidFill>
                <a:latin typeface="メイリオ" panose="020B0604030504040204" pitchFamily="50" charset="-128"/>
                <a:ea typeface="メイリオ" panose="020B0604030504040204" pitchFamily="50" charset="-128"/>
              </a:rPr>
              <a:t>2020</a:t>
            </a:r>
            <a:r>
              <a:rPr kumimoji="1" lang="ja-JP" altLang="en-US" sz="2400" b="1" dirty="0">
                <a:solidFill>
                  <a:schemeClr val="tx1"/>
                </a:solidFill>
                <a:latin typeface="メイリオ" panose="020B0604030504040204" pitchFamily="50" charset="-128"/>
                <a:ea typeface="メイリオ" panose="020B0604030504040204" pitchFamily="50" charset="-128"/>
              </a:rPr>
              <a:t>年には</a:t>
            </a:r>
            <a:r>
              <a:rPr kumimoji="1" lang="en-US" altLang="ja-JP" sz="2400" b="1" dirty="0">
                <a:solidFill>
                  <a:schemeClr val="tx1"/>
                </a:solidFill>
                <a:latin typeface="メイリオ" panose="020B0604030504040204" pitchFamily="50" charset="-128"/>
                <a:ea typeface="メイリオ" panose="020B0604030504040204" pitchFamily="50" charset="-128"/>
              </a:rPr>
              <a:t>iPS</a:t>
            </a:r>
            <a:r>
              <a:rPr kumimoji="1" lang="ja-JP" altLang="en-US" sz="2400" b="1" dirty="0">
                <a:solidFill>
                  <a:schemeClr val="tx1"/>
                </a:solidFill>
                <a:latin typeface="メイリオ" panose="020B0604030504040204" pitchFamily="50" charset="-128"/>
                <a:ea typeface="メイリオ" panose="020B0604030504040204" pitchFamily="50" charset="-128"/>
              </a:rPr>
              <a:t>細胞の</a:t>
            </a:r>
            <a:r>
              <a:rPr kumimoji="1" lang="ja-JP" altLang="en-US" sz="2400" b="1" dirty="0">
                <a:solidFill>
                  <a:schemeClr val="accent4">
                    <a:lumMod val="60000"/>
                    <a:lumOff val="40000"/>
                  </a:schemeClr>
                </a:solidFill>
                <a:latin typeface="メイリオ" panose="020B0604030504040204" pitchFamily="50" charset="-128"/>
                <a:ea typeface="メイリオ" panose="020B0604030504040204" pitchFamily="50" charset="-128"/>
              </a:rPr>
              <a:t>遺伝子改変受託</a:t>
            </a:r>
            <a:r>
              <a:rPr kumimoji="1" lang="ja-JP" altLang="en-US" sz="2400" b="1" dirty="0">
                <a:solidFill>
                  <a:schemeClr val="tx1"/>
                </a:solidFill>
                <a:latin typeface="メイリオ" panose="020B0604030504040204" pitchFamily="50" charset="-128"/>
                <a:ea typeface="メイリオ" panose="020B0604030504040204" pitchFamily="50" charset="-128"/>
              </a:rPr>
              <a:t>サービスを開始予定</a:t>
            </a:r>
          </a:p>
        </p:txBody>
      </p:sp>
      <p:sp>
        <p:nvSpPr>
          <p:cNvPr id="17" name="テキスト ボックス 16">
            <a:extLst>
              <a:ext uri="{FF2B5EF4-FFF2-40B4-BE49-F238E27FC236}">
                <a16:creationId xmlns:a16="http://schemas.microsoft.com/office/drawing/2014/main" id="{2846A748-2FE4-4CD1-B5AD-67FF948189C0}"/>
              </a:ext>
            </a:extLst>
          </p:cNvPr>
          <p:cNvSpPr txBox="1"/>
          <p:nvPr/>
        </p:nvSpPr>
        <p:spPr>
          <a:xfrm>
            <a:off x="1352584" y="5159828"/>
            <a:ext cx="3046046" cy="369332"/>
          </a:xfrm>
          <a:prstGeom prst="rect">
            <a:avLst/>
          </a:prstGeom>
          <a:noFill/>
        </p:spPr>
        <p:txBody>
          <a:bodyPr wrap="square" rtlCol="0">
            <a:spAutoFit/>
          </a:bodyPr>
          <a:lstStyle/>
          <a:p>
            <a:r>
              <a:rPr kumimoji="1" lang="en-US" altLang="ja-JP" sz="1800" dirty="0">
                <a:solidFill>
                  <a:schemeClr val="tx1"/>
                </a:solidFill>
                <a:latin typeface="メイリオ" panose="020B0604030504040204" pitchFamily="50" charset="-128"/>
                <a:ea typeface="メイリオ" panose="020B0604030504040204" pitchFamily="50" charset="-128"/>
              </a:rPr>
              <a:t>2019</a:t>
            </a:r>
            <a:r>
              <a:rPr kumimoji="1" lang="ja-JP" altLang="en-US" sz="1800" dirty="0">
                <a:solidFill>
                  <a:schemeClr val="tx1"/>
                </a:solidFill>
                <a:latin typeface="メイリオ" panose="020B0604030504040204" pitchFamily="50" charset="-128"/>
                <a:ea typeface="メイリオ" panose="020B0604030504040204" pitchFamily="50" charset="-128"/>
              </a:rPr>
              <a:t>年までの実績</a:t>
            </a:r>
          </a:p>
        </p:txBody>
      </p:sp>
      <p:sp>
        <p:nvSpPr>
          <p:cNvPr id="6" name="スライド番号プレースホルダー 5">
            <a:extLst>
              <a:ext uri="{FF2B5EF4-FFF2-40B4-BE49-F238E27FC236}">
                <a16:creationId xmlns:a16="http://schemas.microsoft.com/office/drawing/2014/main" id="{4EC6D1D7-4841-4990-A419-ED1EA8FC4EC3}"/>
              </a:ext>
            </a:extLst>
          </p:cNvPr>
          <p:cNvSpPr>
            <a:spLocks noGrp="1"/>
          </p:cNvSpPr>
          <p:nvPr>
            <p:ph type="sldNum" sz="quarter" idx="4"/>
          </p:nvPr>
        </p:nvSpPr>
        <p:spPr>
          <a:xfrm>
            <a:off x="10989942" y="6196534"/>
            <a:ext cx="506058" cy="277200"/>
          </a:xfrm>
        </p:spPr>
        <p:txBody>
          <a:bodyPr/>
          <a:lstStyle/>
          <a:p>
            <a:fld id="{33EC3C43-8795-4F1D-8838-7ABC8F2613BC}" type="slidenum">
              <a:rPr lang="ja-JP" altLang="en-US" smtClean="0"/>
              <a:pPr/>
              <a:t>5</a:t>
            </a:fld>
            <a:endParaRPr lang="ja-JP" altLang="en-US" dirty="0"/>
          </a:p>
        </p:txBody>
      </p:sp>
    </p:spTree>
    <p:extLst>
      <p:ext uri="{BB962C8B-B14F-4D97-AF65-F5344CB8AC3E}">
        <p14:creationId xmlns:p14="http://schemas.microsoft.com/office/powerpoint/2010/main" val="1672870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75691" y="328443"/>
            <a:ext cx="6440617" cy="523220"/>
          </a:xfrm>
        </p:spPr>
        <p:txBody>
          <a:bodyPr/>
          <a:lstStyle/>
          <a:p>
            <a:r>
              <a:rPr kumimoji="1" lang="ja-JP" altLang="en-US" sz="2800" dirty="0"/>
              <a:t>アルツハイマー病患者由来</a:t>
            </a:r>
            <a:r>
              <a:rPr kumimoji="1" lang="en-US" altLang="ja-JP" sz="2800" dirty="0" err="1"/>
              <a:t>iPS</a:t>
            </a:r>
            <a:r>
              <a:rPr kumimoji="1" lang="ja-JP" altLang="en-US" sz="2800" dirty="0"/>
              <a:t>細胞</a:t>
            </a:r>
          </a:p>
        </p:txBody>
      </p:sp>
      <p:sp>
        <p:nvSpPr>
          <p:cNvPr id="3" name="テキスト プレースホルダー 2"/>
          <p:cNvSpPr>
            <a:spLocks noGrp="1"/>
          </p:cNvSpPr>
          <p:nvPr>
            <p:ph type="body" sz="quarter" idx="12"/>
          </p:nvPr>
        </p:nvSpPr>
        <p:spPr>
          <a:xfrm>
            <a:off x="8860137" y="1433445"/>
            <a:ext cx="3121920" cy="2771216"/>
          </a:xfrm>
        </p:spPr>
        <p:txBody>
          <a:bodyPr>
            <a:normAutofit/>
          </a:bodyPr>
          <a:lstStyle/>
          <a:p>
            <a:pPr marL="457200" indent="-457200">
              <a:buFont typeface="+mj-ea"/>
              <a:buAutoNum type="circleNumDbPlain"/>
            </a:pPr>
            <a:r>
              <a:rPr lang="en-US" altLang="ja-JP" sz="1800" dirty="0" err="1">
                <a:solidFill>
                  <a:schemeClr val="tx1"/>
                </a:solidFill>
                <a:latin typeface="メイリオ" panose="020B0604030504040204" pitchFamily="50" charset="-128"/>
                <a:ea typeface="メイリオ" panose="020B0604030504040204" pitchFamily="50" charset="-128"/>
              </a:rPr>
              <a:t>iPS</a:t>
            </a:r>
            <a:r>
              <a:rPr lang="ja-JP" altLang="en-US" sz="1800" dirty="0">
                <a:solidFill>
                  <a:schemeClr val="tx1"/>
                </a:solidFill>
                <a:latin typeface="メイリオ" panose="020B0604030504040204" pitchFamily="50" charset="-128"/>
                <a:ea typeface="メイリオ" panose="020B0604030504040204" pitchFamily="50" charset="-128"/>
              </a:rPr>
              <a:t>細胞を</a:t>
            </a:r>
            <a:r>
              <a:rPr kumimoji="1" lang="ja-JP" altLang="en-US" sz="1800" dirty="0">
                <a:solidFill>
                  <a:schemeClr val="tx1"/>
                </a:solidFill>
                <a:latin typeface="メイリオ" panose="020B0604030504040204" pitchFamily="50" charset="-128"/>
                <a:ea typeface="メイリオ" panose="020B0604030504040204" pitchFamily="50" charset="-128"/>
              </a:rPr>
              <a:t>大脳皮質ニューロンへ分化誘導</a:t>
            </a:r>
            <a:endParaRPr lang="en-US" altLang="ja-JP" sz="1800" dirty="0">
              <a:solidFill>
                <a:schemeClr val="tx1"/>
              </a:solidFill>
              <a:latin typeface="メイリオ" panose="020B0604030504040204" pitchFamily="50" charset="-128"/>
              <a:ea typeface="メイリオ" panose="020B0604030504040204" pitchFamily="50" charset="-128"/>
            </a:endParaRPr>
          </a:p>
          <a:p>
            <a:pPr marL="457200" indent="-457200">
              <a:buFont typeface="+mj-ea"/>
              <a:buAutoNum type="circleNumDbPlain"/>
            </a:pPr>
            <a:r>
              <a:rPr lang="en-US" altLang="ja-JP" sz="1800" dirty="0">
                <a:solidFill>
                  <a:schemeClr val="tx1"/>
                </a:solidFill>
                <a:latin typeface="メイリオ" panose="020B0604030504040204" pitchFamily="50" charset="-128"/>
                <a:ea typeface="メイリオ" panose="020B0604030504040204" pitchFamily="50" charset="-128"/>
              </a:rPr>
              <a:t>Aβ</a:t>
            </a:r>
            <a:r>
              <a:rPr lang="ja-JP" altLang="en-US" sz="1800" dirty="0">
                <a:solidFill>
                  <a:schemeClr val="tx1"/>
                </a:solidFill>
                <a:latin typeface="メイリオ" panose="020B0604030504040204" pitchFamily="50" charset="-128"/>
                <a:ea typeface="メイリオ" panose="020B0604030504040204" pitchFamily="50" charset="-128"/>
              </a:rPr>
              <a:t>を測定</a:t>
            </a:r>
            <a:endParaRPr lang="en-US" altLang="ja-JP" sz="1800" dirty="0">
              <a:solidFill>
                <a:schemeClr val="tx1"/>
              </a:solidFill>
              <a:latin typeface="メイリオ" panose="020B0604030504040204" pitchFamily="50" charset="-128"/>
              <a:ea typeface="メイリオ" panose="020B0604030504040204" pitchFamily="50" charset="-128"/>
            </a:endParaRPr>
          </a:p>
          <a:p>
            <a:pPr marL="457200" indent="-457200">
              <a:buFont typeface="+mj-ea"/>
              <a:buAutoNum type="circleNumDbPlain"/>
            </a:pPr>
            <a:r>
              <a:rPr kumimoji="1" lang="ja-JP" altLang="en-US" sz="1800" dirty="0">
                <a:solidFill>
                  <a:schemeClr val="tx1"/>
                </a:solidFill>
                <a:latin typeface="メイリオ" panose="020B0604030504040204" pitchFamily="50" charset="-128"/>
                <a:ea typeface="メイリオ" panose="020B0604030504040204" pitchFamily="50" charset="-128"/>
              </a:rPr>
              <a:t>患者間での比較</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marL="457200" indent="-457200">
              <a:buFont typeface="+mj-ea"/>
              <a:buAutoNum type="circleNumDbPlain"/>
            </a:pPr>
            <a:endParaRPr lang="en-US" altLang="ja-JP" sz="1800" dirty="0">
              <a:solidFill>
                <a:schemeClr val="tx1"/>
              </a:solidFill>
              <a:latin typeface="メイリオ" panose="020B0604030504040204" pitchFamily="50" charset="-128"/>
              <a:ea typeface="メイリオ" panose="020B0604030504040204" pitchFamily="50" charset="-128"/>
            </a:endParaRPr>
          </a:p>
          <a:p>
            <a:r>
              <a:rPr kumimoji="1" lang="en-US" altLang="ja-JP" sz="1800" dirty="0">
                <a:solidFill>
                  <a:schemeClr val="tx1"/>
                </a:solidFill>
                <a:latin typeface="メイリオ" panose="020B0604030504040204" pitchFamily="50" charset="-128"/>
                <a:ea typeface="メイリオ" panose="020B0604030504040204" pitchFamily="50" charset="-128"/>
              </a:rPr>
              <a:t>※</a:t>
            </a:r>
            <a:r>
              <a:rPr kumimoji="1" lang="ja-JP" altLang="en-US" sz="1800" dirty="0">
                <a:solidFill>
                  <a:schemeClr val="tx1"/>
                </a:solidFill>
                <a:latin typeface="メイリオ" panose="020B0604030504040204" pitchFamily="50" charset="-128"/>
                <a:ea typeface="メイリオ" panose="020B0604030504040204" pitchFamily="50" charset="-128"/>
              </a:rPr>
              <a:t>アルツハイマー病</a:t>
            </a:r>
            <a:r>
              <a:rPr kumimoji="1" lang="en-US" altLang="ja-JP" sz="1800" dirty="0">
                <a:solidFill>
                  <a:schemeClr val="tx1"/>
                </a:solidFill>
                <a:latin typeface="メイリオ" panose="020B0604030504040204" pitchFamily="50" charset="-128"/>
                <a:ea typeface="メイリオ" panose="020B0604030504040204" pitchFamily="50" charset="-128"/>
              </a:rPr>
              <a:t>(AD)</a:t>
            </a:r>
            <a:r>
              <a:rPr kumimoji="1" lang="ja-JP" altLang="en-US" sz="1800" dirty="0">
                <a:solidFill>
                  <a:schemeClr val="tx1"/>
                </a:solidFill>
                <a:latin typeface="メイリオ" panose="020B0604030504040204" pitchFamily="50" charset="-128"/>
                <a:ea typeface="メイリオ" panose="020B0604030504040204" pitchFamily="50" charset="-128"/>
              </a:rPr>
              <a:t>：</a:t>
            </a:r>
            <a:endParaRPr kumimoji="1" lang="en-US" altLang="ja-JP" sz="1800" dirty="0">
              <a:solidFill>
                <a:schemeClr val="tx1"/>
              </a:solidFill>
              <a:latin typeface="メイリオ" panose="020B0604030504040204" pitchFamily="50" charset="-128"/>
              <a:ea typeface="メイリオ" panose="020B0604030504040204" pitchFamily="50" charset="-128"/>
            </a:endParaRPr>
          </a:p>
          <a:p>
            <a:r>
              <a:rPr kumimoji="1" lang="ja-JP" altLang="en-US" sz="1800" dirty="0">
                <a:solidFill>
                  <a:schemeClr val="tx1"/>
                </a:solidFill>
                <a:latin typeface="メイリオ" panose="020B0604030504040204" pitchFamily="50" charset="-128"/>
                <a:ea typeface="メイリオ" panose="020B0604030504040204" pitchFamily="50" charset="-128"/>
              </a:rPr>
              <a:t>　</a:t>
            </a:r>
            <a:r>
              <a:rPr kumimoji="1" lang="en-US" altLang="ja-JP" sz="1800" dirty="0">
                <a:solidFill>
                  <a:schemeClr val="tx1"/>
                </a:solidFill>
                <a:latin typeface="メイリオ" panose="020B0604030504040204" pitchFamily="50" charset="-128"/>
                <a:ea typeface="メイリオ" panose="020B0604030504040204" pitchFamily="50" charset="-128"/>
              </a:rPr>
              <a:t>Aβ</a:t>
            </a:r>
            <a:r>
              <a:rPr kumimoji="1" lang="ja-JP" altLang="en-US" sz="1800" dirty="0">
                <a:solidFill>
                  <a:schemeClr val="tx1"/>
                </a:solidFill>
                <a:latin typeface="メイリオ" panose="020B0604030504040204" pitchFamily="50" charset="-128"/>
                <a:ea typeface="メイリオ" panose="020B0604030504040204" pitchFamily="50" charset="-128"/>
              </a:rPr>
              <a:t>が凝集、沈着</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marL="288000"/>
            <a:r>
              <a:rPr lang="ja-JP" altLang="en-US" sz="1800" dirty="0">
                <a:solidFill>
                  <a:schemeClr val="tx1"/>
                </a:solidFill>
                <a:latin typeface="メイリオ" panose="020B0604030504040204" pitchFamily="50" charset="-128"/>
                <a:ea typeface="メイリオ" panose="020B0604030504040204" pitchFamily="50" charset="-128"/>
              </a:rPr>
              <a:t>タウタンパク質のリン酸化</a:t>
            </a:r>
            <a:r>
              <a:rPr kumimoji="1" lang="ja-JP" altLang="en-US" sz="1800" dirty="0">
                <a:solidFill>
                  <a:schemeClr val="tx1"/>
                </a:solidFill>
                <a:latin typeface="メイリオ" panose="020B0604030504040204" pitchFamily="50" charset="-128"/>
                <a:ea typeface="メイリオ" panose="020B0604030504040204" pitchFamily="50" charset="-128"/>
              </a:rPr>
              <a:t>が患者の体内で確認されている</a:t>
            </a:r>
          </a:p>
        </p:txBody>
      </p:sp>
      <p:pic>
        <p:nvPicPr>
          <p:cNvPr id="4" name="コンテンツ プレースホルダー 5">
            <a:extLst>
              <a:ext uri="{FF2B5EF4-FFF2-40B4-BE49-F238E27FC236}">
                <a16:creationId xmlns:a16="http://schemas.microsoft.com/office/drawing/2014/main" id="{40E64C68-BEFC-4E4C-9A3C-724FB9E74475}"/>
              </a:ext>
            </a:extLst>
          </p:cNvPr>
          <p:cNvPicPr>
            <a:picLocks noGrp="1" noChangeAspect="1"/>
          </p:cNvPicPr>
          <p:nvPr>
            <p:ph idx="4294967295"/>
          </p:nvPr>
        </p:nvPicPr>
        <p:blipFill>
          <a:blip r:embed="rId3"/>
          <a:stretch>
            <a:fillRect/>
          </a:stretch>
        </p:blipFill>
        <p:spPr>
          <a:xfrm>
            <a:off x="4078435" y="3272441"/>
            <a:ext cx="4518735" cy="3304100"/>
          </a:xfrm>
          <a:prstGeom prst="rect">
            <a:avLst/>
          </a:prstGeom>
        </p:spPr>
      </p:pic>
      <p:sp>
        <p:nvSpPr>
          <p:cNvPr id="6" name="テキスト ボックス 5"/>
          <p:cNvSpPr txBox="1"/>
          <p:nvPr/>
        </p:nvSpPr>
        <p:spPr>
          <a:xfrm>
            <a:off x="8850255" y="4560926"/>
            <a:ext cx="3131802" cy="1499235"/>
          </a:xfrm>
          <a:prstGeom prst="cloudCallout">
            <a:avLst>
              <a:gd name="adj1" fmla="val -60436"/>
              <a:gd name="adj2" fmla="val 66622"/>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表現型を確認</a:t>
            </a:r>
            <a:endParaRPr kumimoji="1" lang="en-US" altLang="ja-JP"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7" name="タイトル 1">
            <a:extLst>
              <a:ext uri="{FF2B5EF4-FFF2-40B4-BE49-F238E27FC236}">
                <a16:creationId xmlns:a16="http://schemas.microsoft.com/office/drawing/2014/main" id="{83E23E3D-34BC-445D-B92B-87F6F6BD6804}"/>
              </a:ext>
            </a:extLst>
          </p:cNvPr>
          <p:cNvSpPr txBox="1">
            <a:spLocks/>
          </p:cNvSpPr>
          <p:nvPr/>
        </p:nvSpPr>
        <p:spPr>
          <a:xfrm>
            <a:off x="696000" y="297758"/>
            <a:ext cx="10800000" cy="58477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kumimoji="1" sz="3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02519A"/>
                </a:solidFill>
                <a:effectLst/>
                <a:uLnTx/>
                <a:uFillTx/>
                <a:latin typeface="メイリオ" panose="020B0604030504040204" pitchFamily="50" charset="-128"/>
                <a:ea typeface="メイリオ" panose="020B0604030504040204" pitchFamily="50" charset="-128"/>
              </a:rPr>
              <a:t>試験受託</a:t>
            </a:r>
          </a:p>
        </p:txBody>
      </p:sp>
      <p:pic>
        <p:nvPicPr>
          <p:cNvPr id="8" name="図 7">
            <a:extLst>
              <a:ext uri="{FF2B5EF4-FFF2-40B4-BE49-F238E27FC236}">
                <a16:creationId xmlns:a16="http://schemas.microsoft.com/office/drawing/2014/main" id="{D474476C-8551-4629-81A1-3F760247614B}"/>
              </a:ext>
            </a:extLst>
          </p:cNvPr>
          <p:cNvPicPr>
            <a:picLocks noChangeAspect="1"/>
          </p:cNvPicPr>
          <p:nvPr/>
        </p:nvPicPr>
        <p:blipFill>
          <a:blip r:embed="rId4"/>
          <a:stretch>
            <a:fillRect/>
          </a:stretch>
        </p:blipFill>
        <p:spPr>
          <a:xfrm>
            <a:off x="4127839" y="1408905"/>
            <a:ext cx="4408841" cy="1928868"/>
          </a:xfrm>
          <a:prstGeom prst="rect">
            <a:avLst/>
          </a:prstGeom>
        </p:spPr>
      </p:pic>
      <p:pic>
        <p:nvPicPr>
          <p:cNvPr id="10" name="図 9">
            <a:extLst>
              <a:ext uri="{FF2B5EF4-FFF2-40B4-BE49-F238E27FC236}">
                <a16:creationId xmlns:a16="http://schemas.microsoft.com/office/drawing/2014/main" id="{9D97CDF9-03BF-462D-B54B-46C18D0224DE}"/>
              </a:ext>
            </a:extLst>
          </p:cNvPr>
          <p:cNvPicPr>
            <a:picLocks noChangeAspect="1"/>
          </p:cNvPicPr>
          <p:nvPr/>
        </p:nvPicPr>
        <p:blipFill rotWithShape="1">
          <a:blip r:embed="rId5"/>
          <a:srcRect b="47683"/>
          <a:stretch/>
        </p:blipFill>
        <p:spPr>
          <a:xfrm>
            <a:off x="774865" y="1800740"/>
            <a:ext cx="2874094" cy="2572887"/>
          </a:xfrm>
          <a:prstGeom prst="rect">
            <a:avLst/>
          </a:prstGeom>
        </p:spPr>
      </p:pic>
      <p:sp>
        <p:nvSpPr>
          <p:cNvPr id="9" name="テキスト プレースホルダー 2">
            <a:extLst>
              <a:ext uri="{FF2B5EF4-FFF2-40B4-BE49-F238E27FC236}">
                <a16:creationId xmlns:a16="http://schemas.microsoft.com/office/drawing/2014/main" id="{8298CB75-AC92-4312-B2A7-A125454D2379}"/>
              </a:ext>
            </a:extLst>
          </p:cNvPr>
          <p:cNvSpPr txBox="1">
            <a:spLocks/>
          </p:cNvSpPr>
          <p:nvPr/>
        </p:nvSpPr>
        <p:spPr>
          <a:xfrm>
            <a:off x="600886" y="1408905"/>
            <a:ext cx="3222052" cy="285888"/>
          </a:xfrm>
          <a:prstGeom prst="rect">
            <a:avLst/>
          </a:prstGeom>
          <a:solidFill>
            <a:schemeClr val="accent6">
              <a:lumMod val="60000"/>
              <a:lumOff val="40000"/>
            </a:schemeClr>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fontScale="62500" lnSpcReduction="20000"/>
          </a:bodyPr>
          <a:lstStyle>
            <a:lvl1pPr marL="0" indent="0" algn="l" defTabSz="914400" rtl="0" eaLnBrk="1" latinLnBrk="0" hangingPunct="1">
              <a:spcBef>
                <a:spcPct val="20000"/>
              </a:spcBef>
              <a:buFont typeface="Arial" panose="020B0604020202020204" pitchFamily="34" charset="0"/>
              <a:buNone/>
              <a:defRPr kumimoji="1" sz="2400" kern="1200" baseline="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2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4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9pPr>
          </a:lstStyle>
          <a:p>
            <a:pPr algn="ctr"/>
            <a:r>
              <a:rPr lang="en-US" altLang="ja-JP" dirty="0">
                <a:solidFill>
                  <a:schemeClr val="bg1"/>
                </a:solidFill>
                <a:latin typeface="メイリオ" panose="020B0604030504040204" pitchFamily="50" charset="-128"/>
                <a:ea typeface="メイリオ" panose="020B0604030504040204" pitchFamily="50" charset="-128"/>
              </a:rPr>
              <a:t>AD</a:t>
            </a:r>
            <a:r>
              <a:rPr lang="ja-JP" altLang="en-US" dirty="0">
                <a:solidFill>
                  <a:schemeClr val="bg1"/>
                </a:solidFill>
                <a:latin typeface="メイリオ" panose="020B0604030504040204" pitchFamily="50" charset="-128"/>
                <a:ea typeface="メイリオ" panose="020B0604030504040204" pitchFamily="50" charset="-128"/>
              </a:rPr>
              <a:t>患者由来</a:t>
            </a:r>
            <a:r>
              <a:rPr lang="en-US" altLang="ja-JP" dirty="0" err="1">
                <a:solidFill>
                  <a:schemeClr val="bg1"/>
                </a:solidFill>
                <a:latin typeface="メイリオ" panose="020B0604030504040204" pitchFamily="50" charset="-128"/>
                <a:ea typeface="メイリオ" panose="020B0604030504040204" pitchFamily="50" charset="-128"/>
              </a:rPr>
              <a:t>iPS</a:t>
            </a:r>
            <a:r>
              <a:rPr lang="ja-JP" altLang="en-US" dirty="0">
                <a:solidFill>
                  <a:schemeClr val="bg1"/>
                </a:solidFill>
                <a:latin typeface="メイリオ" panose="020B0604030504040204" pitchFamily="50" charset="-128"/>
                <a:ea typeface="メイリオ" panose="020B0604030504040204" pitchFamily="50" charset="-128"/>
              </a:rPr>
              <a:t>細胞</a:t>
            </a:r>
            <a:endParaRPr lang="en-US" altLang="ja-JP" dirty="0">
              <a:solidFill>
                <a:schemeClr val="bg1"/>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413773DE-1ED4-4B89-ADA5-5E733E23D633}"/>
              </a:ext>
            </a:extLst>
          </p:cNvPr>
          <p:cNvSpPr/>
          <p:nvPr/>
        </p:nvSpPr>
        <p:spPr>
          <a:xfrm>
            <a:off x="2743508" y="3125228"/>
            <a:ext cx="926552" cy="461665"/>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04385FF6-FAB7-468F-9AAF-B4FC8BF9EED0}"/>
              </a:ext>
            </a:extLst>
          </p:cNvPr>
          <p:cNvSpPr/>
          <p:nvPr/>
        </p:nvSpPr>
        <p:spPr>
          <a:xfrm>
            <a:off x="532926" y="4750457"/>
            <a:ext cx="3545509"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複数細胞株を所有</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家族内コントロール株</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PS1</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変異株</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Sporadic</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株</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800" dirty="0">
                <a:solidFill>
                  <a:prstClr val="black"/>
                </a:solidFill>
                <a:latin typeface="メイリオ" panose="020B0604030504040204" pitchFamily="50" charset="-128"/>
                <a:ea typeface="メイリオ" panose="020B0604030504040204" pitchFamily="50" charset="-128"/>
              </a:rPr>
              <a:t>APOE2/3/4</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5" name="スライド番号プレースホルダー 5">
            <a:extLst>
              <a:ext uri="{FF2B5EF4-FFF2-40B4-BE49-F238E27FC236}">
                <a16:creationId xmlns:a16="http://schemas.microsoft.com/office/drawing/2014/main" id="{9656831D-8336-481D-9A51-E3ABCE51451E}"/>
              </a:ext>
            </a:extLst>
          </p:cNvPr>
          <p:cNvSpPr txBox="1">
            <a:spLocks/>
          </p:cNvSpPr>
          <p:nvPr/>
        </p:nvSpPr>
        <p:spPr>
          <a:xfrm>
            <a:off x="10989942" y="6196534"/>
            <a:ext cx="506058" cy="277200"/>
          </a:xfrm>
          <a:prstGeom prst="rect">
            <a:avLst/>
          </a:prstGeom>
        </p:spPr>
        <p:txBody>
          <a:bodyPr/>
          <a:lstStyle>
            <a:lvl1pPr defTabSz="292100">
              <a:defRPr sz="1400">
                <a:solidFill>
                  <a:srgbClr val="FFFFFF"/>
                </a:solidFill>
                <a:latin typeface="+mn-lt"/>
                <a:ea typeface="+mn-ea"/>
                <a:cs typeface="+mn-cs"/>
                <a:sym typeface="Helvetica"/>
              </a:defRPr>
            </a:lvl1pPr>
            <a:lvl2pPr defTabSz="292100">
              <a:defRPr sz="1400">
                <a:solidFill>
                  <a:srgbClr val="FFFFFF"/>
                </a:solidFill>
                <a:latin typeface="+mn-lt"/>
                <a:ea typeface="+mn-ea"/>
                <a:cs typeface="+mn-cs"/>
                <a:sym typeface="Helvetica"/>
              </a:defRPr>
            </a:lvl2pPr>
            <a:lvl3pPr defTabSz="292100">
              <a:defRPr sz="1400">
                <a:solidFill>
                  <a:srgbClr val="FFFFFF"/>
                </a:solidFill>
                <a:latin typeface="+mn-lt"/>
                <a:ea typeface="+mn-ea"/>
                <a:cs typeface="+mn-cs"/>
                <a:sym typeface="Helvetica"/>
              </a:defRPr>
            </a:lvl3pPr>
            <a:lvl4pPr defTabSz="292100">
              <a:defRPr sz="1400">
                <a:solidFill>
                  <a:srgbClr val="FFFFFF"/>
                </a:solidFill>
                <a:latin typeface="+mn-lt"/>
                <a:ea typeface="+mn-ea"/>
                <a:cs typeface="+mn-cs"/>
                <a:sym typeface="Helvetica"/>
              </a:defRPr>
            </a:lvl4pPr>
            <a:lvl5pPr defTabSz="292100">
              <a:defRPr sz="1400">
                <a:solidFill>
                  <a:srgbClr val="FFFFFF"/>
                </a:solidFill>
                <a:latin typeface="+mn-lt"/>
                <a:ea typeface="+mn-ea"/>
                <a:cs typeface="+mn-cs"/>
                <a:sym typeface="Helvetica"/>
              </a:defRPr>
            </a:lvl5pPr>
            <a:lvl6pPr defTabSz="292100">
              <a:defRPr sz="1400">
                <a:solidFill>
                  <a:srgbClr val="FFFFFF"/>
                </a:solidFill>
                <a:latin typeface="+mn-lt"/>
                <a:ea typeface="+mn-ea"/>
                <a:cs typeface="+mn-cs"/>
                <a:sym typeface="Helvetica"/>
              </a:defRPr>
            </a:lvl6pPr>
            <a:lvl7pPr defTabSz="292100">
              <a:defRPr sz="1400">
                <a:solidFill>
                  <a:srgbClr val="FFFFFF"/>
                </a:solidFill>
                <a:latin typeface="+mn-lt"/>
                <a:ea typeface="+mn-ea"/>
                <a:cs typeface="+mn-cs"/>
                <a:sym typeface="Helvetica"/>
              </a:defRPr>
            </a:lvl7pPr>
            <a:lvl8pPr defTabSz="292100">
              <a:defRPr sz="1400">
                <a:solidFill>
                  <a:srgbClr val="FFFFFF"/>
                </a:solidFill>
                <a:latin typeface="+mn-lt"/>
                <a:ea typeface="+mn-ea"/>
                <a:cs typeface="+mn-cs"/>
                <a:sym typeface="Helvetica"/>
              </a:defRPr>
            </a:lvl8pPr>
            <a:lvl9pPr defTabSz="292100">
              <a:defRPr sz="1400">
                <a:solidFill>
                  <a:srgbClr val="FFFFFF"/>
                </a:solidFill>
                <a:latin typeface="+mn-lt"/>
                <a:ea typeface="+mn-ea"/>
                <a:cs typeface="+mn-cs"/>
                <a:sym typeface="Helvetica"/>
              </a:defRPr>
            </a:lvl9pPr>
          </a:lstStyle>
          <a:p>
            <a:pPr algn="r"/>
            <a:fld id="{33EC3C43-8795-4F1D-8838-7ABC8F2613BC}" type="slidenum">
              <a:rPr lang="ja-JP" altLang="en-US" sz="1200" smtClean="0">
                <a:solidFill>
                  <a:schemeClr val="bg1">
                    <a:lumMod val="50000"/>
                  </a:schemeClr>
                </a:solidFill>
              </a:rPr>
              <a:pPr algn="r"/>
              <a:t>6</a:t>
            </a:fld>
            <a:endParaRPr lang="ja-JP" altLang="en-US" sz="1200" dirty="0">
              <a:solidFill>
                <a:schemeClr val="bg1">
                  <a:lumMod val="50000"/>
                </a:schemeClr>
              </a:solidFill>
            </a:endParaRPr>
          </a:p>
        </p:txBody>
      </p:sp>
    </p:spTree>
    <p:extLst>
      <p:ext uri="{BB962C8B-B14F-4D97-AF65-F5344CB8AC3E}">
        <p14:creationId xmlns:p14="http://schemas.microsoft.com/office/powerpoint/2010/main" val="207883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build="p" animBg="1"/>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2082275" y="2460565"/>
            <a:ext cx="7620000" cy="988300"/>
          </a:xfrm>
        </p:spPr>
        <p:txBody>
          <a:bodyPr anchor="ctr"/>
          <a:lstStyle/>
          <a:p>
            <a:pPr algn="ctr"/>
            <a:r>
              <a:rPr lang="ja-JP" altLang="en-US" sz="4400" dirty="0"/>
              <a:t>開発支援・事業支援</a:t>
            </a:r>
          </a:p>
        </p:txBody>
      </p:sp>
      <p:sp>
        <p:nvSpPr>
          <p:cNvPr id="5" name="スライド番号プレースホルダー 5">
            <a:extLst>
              <a:ext uri="{FF2B5EF4-FFF2-40B4-BE49-F238E27FC236}">
                <a16:creationId xmlns:a16="http://schemas.microsoft.com/office/drawing/2014/main" id="{7303BE5F-3660-4FB4-9459-E5828A085486}"/>
              </a:ext>
            </a:extLst>
          </p:cNvPr>
          <p:cNvSpPr txBox="1">
            <a:spLocks/>
          </p:cNvSpPr>
          <p:nvPr/>
        </p:nvSpPr>
        <p:spPr>
          <a:xfrm>
            <a:off x="10989942" y="6196534"/>
            <a:ext cx="506058" cy="277200"/>
          </a:xfrm>
          <a:prstGeom prst="rect">
            <a:avLst/>
          </a:prstGeom>
        </p:spPr>
        <p:txBody>
          <a:bodyPr/>
          <a:lstStyle>
            <a:lvl1pPr defTabSz="292100">
              <a:defRPr sz="1400">
                <a:solidFill>
                  <a:srgbClr val="FFFFFF"/>
                </a:solidFill>
                <a:latin typeface="+mn-lt"/>
                <a:ea typeface="+mn-ea"/>
                <a:cs typeface="+mn-cs"/>
                <a:sym typeface="Helvetica"/>
              </a:defRPr>
            </a:lvl1pPr>
            <a:lvl2pPr defTabSz="292100">
              <a:defRPr sz="1400">
                <a:solidFill>
                  <a:srgbClr val="FFFFFF"/>
                </a:solidFill>
                <a:latin typeface="+mn-lt"/>
                <a:ea typeface="+mn-ea"/>
                <a:cs typeface="+mn-cs"/>
                <a:sym typeface="Helvetica"/>
              </a:defRPr>
            </a:lvl2pPr>
            <a:lvl3pPr defTabSz="292100">
              <a:defRPr sz="1400">
                <a:solidFill>
                  <a:srgbClr val="FFFFFF"/>
                </a:solidFill>
                <a:latin typeface="+mn-lt"/>
                <a:ea typeface="+mn-ea"/>
                <a:cs typeface="+mn-cs"/>
                <a:sym typeface="Helvetica"/>
              </a:defRPr>
            </a:lvl3pPr>
            <a:lvl4pPr defTabSz="292100">
              <a:defRPr sz="1400">
                <a:solidFill>
                  <a:srgbClr val="FFFFFF"/>
                </a:solidFill>
                <a:latin typeface="+mn-lt"/>
                <a:ea typeface="+mn-ea"/>
                <a:cs typeface="+mn-cs"/>
                <a:sym typeface="Helvetica"/>
              </a:defRPr>
            </a:lvl4pPr>
            <a:lvl5pPr defTabSz="292100">
              <a:defRPr sz="1400">
                <a:solidFill>
                  <a:srgbClr val="FFFFFF"/>
                </a:solidFill>
                <a:latin typeface="+mn-lt"/>
                <a:ea typeface="+mn-ea"/>
                <a:cs typeface="+mn-cs"/>
                <a:sym typeface="Helvetica"/>
              </a:defRPr>
            </a:lvl5pPr>
            <a:lvl6pPr defTabSz="292100">
              <a:defRPr sz="1400">
                <a:solidFill>
                  <a:srgbClr val="FFFFFF"/>
                </a:solidFill>
                <a:latin typeface="+mn-lt"/>
                <a:ea typeface="+mn-ea"/>
                <a:cs typeface="+mn-cs"/>
                <a:sym typeface="Helvetica"/>
              </a:defRPr>
            </a:lvl6pPr>
            <a:lvl7pPr defTabSz="292100">
              <a:defRPr sz="1400">
                <a:solidFill>
                  <a:srgbClr val="FFFFFF"/>
                </a:solidFill>
                <a:latin typeface="+mn-lt"/>
                <a:ea typeface="+mn-ea"/>
                <a:cs typeface="+mn-cs"/>
                <a:sym typeface="Helvetica"/>
              </a:defRPr>
            </a:lvl7pPr>
            <a:lvl8pPr defTabSz="292100">
              <a:defRPr sz="1400">
                <a:solidFill>
                  <a:srgbClr val="FFFFFF"/>
                </a:solidFill>
                <a:latin typeface="+mn-lt"/>
                <a:ea typeface="+mn-ea"/>
                <a:cs typeface="+mn-cs"/>
                <a:sym typeface="Helvetica"/>
              </a:defRPr>
            </a:lvl8pPr>
            <a:lvl9pPr defTabSz="292100">
              <a:defRPr sz="1400">
                <a:solidFill>
                  <a:srgbClr val="FFFFFF"/>
                </a:solidFill>
                <a:latin typeface="+mn-lt"/>
                <a:ea typeface="+mn-ea"/>
                <a:cs typeface="+mn-cs"/>
                <a:sym typeface="Helvetica"/>
              </a:defRPr>
            </a:lvl9pPr>
          </a:lstStyle>
          <a:p>
            <a:fld id="{33EC3C43-8795-4F1D-8838-7ABC8F2613BC}" type="slidenum">
              <a:rPr lang="ja-JP" altLang="en-US" smtClean="0"/>
              <a:pPr/>
              <a:t>7</a:t>
            </a:fld>
            <a:endParaRPr lang="ja-JP" altLang="en-US" dirty="0"/>
          </a:p>
        </p:txBody>
      </p:sp>
    </p:spTree>
    <p:extLst>
      <p:ext uri="{BB962C8B-B14F-4D97-AF65-F5344CB8AC3E}">
        <p14:creationId xmlns:p14="http://schemas.microsoft.com/office/powerpoint/2010/main" val="232710713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643179" y="3285853"/>
            <a:ext cx="4275575" cy="1142022"/>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a:solidFill>
                  <a:schemeClr val="bg1"/>
                </a:solidFill>
                <a:latin typeface="メイリオ" panose="020B0604030504040204" pitchFamily="50" charset="-128"/>
                <a:ea typeface="メイリオ" panose="020B0604030504040204" pitchFamily="50" charset="-128"/>
              </a:rPr>
              <a:t>刺さるアプリケーションデータをとりたい</a:t>
            </a:r>
          </a:p>
        </p:txBody>
      </p:sp>
      <p:sp>
        <p:nvSpPr>
          <p:cNvPr id="28" name="右矢印 27"/>
          <p:cNvSpPr/>
          <p:nvPr/>
        </p:nvSpPr>
        <p:spPr>
          <a:xfrm>
            <a:off x="5168685" y="3545030"/>
            <a:ext cx="891579" cy="654935"/>
          </a:xfrm>
          <a:prstGeom prst="rightArrow">
            <a:avLst>
              <a:gd name="adj1" fmla="val 2672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08">
              <a:latin typeface="メイリオ" panose="020B0604030504040204" pitchFamily="50" charset="-128"/>
              <a:ea typeface="メイリオ" panose="020B0604030504040204" pitchFamily="50" charset="-128"/>
            </a:endParaRPr>
          </a:p>
        </p:txBody>
      </p:sp>
      <p:sp>
        <p:nvSpPr>
          <p:cNvPr id="10" name="角丸四角形 9"/>
          <p:cNvSpPr/>
          <p:nvPr/>
        </p:nvSpPr>
        <p:spPr>
          <a:xfrm>
            <a:off x="643179" y="1656272"/>
            <a:ext cx="4275575" cy="1142022"/>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a:solidFill>
                  <a:schemeClr val="bg1"/>
                </a:solidFill>
                <a:latin typeface="メイリオ" panose="020B0604030504040204" pitchFamily="50" charset="-128"/>
                <a:ea typeface="メイリオ" panose="020B0604030504040204" pitchFamily="50" charset="-128"/>
              </a:rPr>
              <a:t>自社技術をライフサイエンス分野で応用したい</a:t>
            </a:r>
          </a:p>
        </p:txBody>
      </p:sp>
      <p:sp>
        <p:nvSpPr>
          <p:cNvPr id="36" name="右矢印 35"/>
          <p:cNvSpPr/>
          <p:nvPr/>
        </p:nvSpPr>
        <p:spPr>
          <a:xfrm>
            <a:off x="5168685" y="1897319"/>
            <a:ext cx="891579" cy="640758"/>
          </a:xfrm>
          <a:prstGeom prst="rightArrow">
            <a:avLst>
              <a:gd name="adj1" fmla="val 2672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08">
              <a:latin typeface="メイリオ" panose="020B0604030504040204" pitchFamily="50" charset="-128"/>
              <a:ea typeface="メイリオ" panose="020B0604030504040204" pitchFamily="50" charset="-128"/>
            </a:endParaRPr>
          </a:p>
        </p:txBody>
      </p:sp>
      <p:sp>
        <p:nvSpPr>
          <p:cNvPr id="11" name="角丸四角形 10"/>
          <p:cNvSpPr/>
          <p:nvPr/>
        </p:nvSpPr>
        <p:spPr>
          <a:xfrm>
            <a:off x="6310192" y="1646687"/>
            <a:ext cx="5136060" cy="1142022"/>
          </a:xfrm>
          <a:prstGeom prst="roundRect">
            <a:avLst/>
          </a:prstGeom>
          <a:solidFill>
            <a:schemeClr val="bg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メイリオ" panose="020B0604030504040204" pitchFamily="50" charset="-128"/>
                <a:ea typeface="メイリオ" panose="020B0604030504040204" pitchFamily="50" charset="-128"/>
              </a:rPr>
              <a:t>・開発方向性検討</a:t>
            </a:r>
            <a:endParaRPr lang="en-US" altLang="ja-JP" sz="2400" dirty="0">
              <a:solidFill>
                <a:schemeClr val="tx1"/>
              </a:solidFill>
              <a:latin typeface="メイリオ" panose="020B0604030504040204" pitchFamily="50" charset="-128"/>
              <a:ea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rPr>
              <a:t>・</a:t>
            </a:r>
            <a:r>
              <a:rPr lang="en-US" altLang="ja-JP" sz="2400" dirty="0">
                <a:solidFill>
                  <a:schemeClr val="tx1"/>
                </a:solidFill>
                <a:latin typeface="メイリオ" panose="020B0604030504040204" pitchFamily="50" charset="-128"/>
                <a:ea typeface="メイリオ" panose="020B0604030504040204" pitchFamily="50" charset="-128"/>
              </a:rPr>
              <a:t>KOL</a:t>
            </a:r>
            <a:r>
              <a:rPr lang="ja-JP" altLang="en-US" sz="2400" dirty="0">
                <a:solidFill>
                  <a:schemeClr val="tx1"/>
                </a:solidFill>
                <a:latin typeface="メイリオ" panose="020B0604030504040204" pitchFamily="50" charset="-128"/>
                <a:ea typeface="メイリオ" panose="020B0604030504040204" pitchFamily="50" charset="-128"/>
              </a:rPr>
              <a:t>ヒアリングのアレンジ</a:t>
            </a:r>
            <a:endParaRPr lang="en-US" altLang="ja-JP" sz="2400" dirty="0">
              <a:solidFill>
                <a:schemeClr val="tx1"/>
              </a:solidFill>
              <a:latin typeface="メイリオ" panose="020B0604030504040204" pitchFamily="50" charset="-128"/>
              <a:ea typeface="メイリオ" panose="020B0604030504040204" pitchFamily="50" charset="-128"/>
            </a:endParaRPr>
          </a:p>
        </p:txBody>
      </p:sp>
      <p:sp>
        <p:nvSpPr>
          <p:cNvPr id="38" name="角丸四角形 37"/>
          <p:cNvSpPr/>
          <p:nvPr/>
        </p:nvSpPr>
        <p:spPr>
          <a:xfrm>
            <a:off x="6310192" y="4956288"/>
            <a:ext cx="5136060" cy="1210302"/>
          </a:xfrm>
          <a:prstGeom prst="roundRect">
            <a:avLst/>
          </a:prstGeom>
          <a:solidFill>
            <a:schemeClr val="bg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メイリオ" panose="020B0604030504040204" pitchFamily="50" charset="-128"/>
                <a:ea typeface="メイリオ" panose="020B0604030504040204" pitchFamily="50" charset="-128"/>
              </a:rPr>
              <a:t>・マーケット調査</a:t>
            </a:r>
            <a:endParaRPr lang="en-US" altLang="ja-JP" sz="2400" dirty="0">
              <a:solidFill>
                <a:schemeClr val="tx1"/>
              </a:solidFill>
              <a:latin typeface="メイリオ" panose="020B0604030504040204" pitchFamily="50" charset="-128"/>
              <a:ea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rPr>
              <a:t>・経営者向けのプレゼンサポート</a:t>
            </a:r>
            <a:endParaRPr lang="en-US" altLang="ja-JP" sz="2400" dirty="0">
              <a:solidFill>
                <a:schemeClr val="tx1"/>
              </a:solidFill>
              <a:latin typeface="メイリオ" panose="020B0604030504040204" pitchFamily="50" charset="-128"/>
              <a:ea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rPr>
              <a:t>・事業化プランニング</a:t>
            </a:r>
            <a:endParaRPr lang="en-US" altLang="ja-JP" sz="2400" dirty="0">
              <a:solidFill>
                <a:schemeClr val="tx1"/>
              </a:solidFill>
              <a:latin typeface="メイリオ" panose="020B0604030504040204" pitchFamily="50" charset="-128"/>
              <a:ea typeface="メイリオ" panose="020B0604030504040204" pitchFamily="50" charset="-128"/>
            </a:endParaRPr>
          </a:p>
        </p:txBody>
      </p:sp>
      <p:sp>
        <p:nvSpPr>
          <p:cNvPr id="39" name="角丸四角形 38"/>
          <p:cNvSpPr/>
          <p:nvPr/>
        </p:nvSpPr>
        <p:spPr>
          <a:xfrm>
            <a:off x="6310192" y="3160753"/>
            <a:ext cx="5136060" cy="1423491"/>
          </a:xfrm>
          <a:prstGeom prst="roundRect">
            <a:avLst/>
          </a:prstGeom>
          <a:solidFill>
            <a:schemeClr val="bg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ja-JP" sz="2400" dirty="0">
              <a:solidFill>
                <a:prstClr val="black"/>
              </a:solidFill>
              <a:latin typeface="メイリオ" panose="020B0604030504040204" pitchFamily="50" charset="-128"/>
              <a:ea typeface="メイリオ" panose="020B0604030504040204" pitchFamily="50" charset="-128"/>
            </a:endParaRPr>
          </a:p>
          <a:p>
            <a:pPr lvl="0"/>
            <a:r>
              <a:rPr lang="ja-JP" altLang="en-US" sz="2400" dirty="0">
                <a:solidFill>
                  <a:prstClr val="black"/>
                </a:solidFill>
                <a:latin typeface="メイリオ" panose="020B0604030504040204" pitchFamily="50" charset="-128"/>
                <a:ea typeface="メイリオ" panose="020B0604030504040204" pitchFamily="50" charset="-128"/>
              </a:rPr>
              <a:t>・開発品の評価試験</a:t>
            </a:r>
            <a:endParaRPr lang="en-US" altLang="ja-JP" sz="2400" dirty="0">
              <a:solidFill>
                <a:prstClr val="black"/>
              </a:solidFill>
              <a:latin typeface="メイリオ" panose="020B0604030504040204" pitchFamily="50" charset="-128"/>
              <a:ea typeface="メイリオ" panose="020B0604030504040204" pitchFamily="50" charset="-128"/>
            </a:endParaRPr>
          </a:p>
          <a:p>
            <a:pPr lvl="0"/>
            <a:r>
              <a:rPr lang="ja-JP" altLang="en-US" sz="2400" dirty="0">
                <a:solidFill>
                  <a:prstClr val="black"/>
                </a:solidFill>
                <a:latin typeface="メイリオ" panose="020B0604030504040204" pitchFamily="50" charset="-128"/>
                <a:ea typeface="メイリオ" panose="020B0604030504040204" pitchFamily="50" charset="-128"/>
              </a:rPr>
              <a:t>・アプリケーションデータの取得</a:t>
            </a:r>
            <a:endParaRPr lang="en-US" altLang="ja-JP" sz="2400" dirty="0">
              <a:solidFill>
                <a:prstClr val="black"/>
              </a:solidFill>
              <a:latin typeface="メイリオ" panose="020B0604030504040204" pitchFamily="50" charset="-128"/>
              <a:ea typeface="メイリオ" panose="020B0604030504040204" pitchFamily="50" charset="-128"/>
            </a:endParaRPr>
          </a:p>
          <a:p>
            <a:pPr lvl="0"/>
            <a:r>
              <a:rPr lang="ja-JP" altLang="en-US" sz="2400" dirty="0">
                <a:solidFill>
                  <a:prstClr val="black"/>
                </a:solidFill>
                <a:latin typeface="メイリオ" panose="020B0604030504040204" pitchFamily="50" charset="-128"/>
                <a:ea typeface="メイリオ" panose="020B0604030504040204" pitchFamily="50" charset="-128"/>
              </a:rPr>
              <a:t>・ポスター発表、学会同行</a:t>
            </a:r>
            <a:endParaRPr lang="en-US" altLang="ja-JP" sz="2400" dirty="0">
              <a:solidFill>
                <a:prstClr val="black"/>
              </a:solidFill>
              <a:latin typeface="メイリオ" panose="020B0604030504040204" pitchFamily="50" charset="-128"/>
              <a:ea typeface="メイリオ" panose="020B0604030504040204" pitchFamily="50" charset="-128"/>
            </a:endParaRPr>
          </a:p>
          <a:p>
            <a:pPr lvl="0" algn="ctr"/>
            <a:endParaRPr lang="ja-JP" altLang="en-US" sz="2400" dirty="0">
              <a:solidFill>
                <a:prstClr val="black"/>
              </a:solidFill>
              <a:latin typeface="メイリオ" panose="020B0604030504040204" pitchFamily="50" charset="-128"/>
              <a:ea typeface="メイリオ" panose="020B0604030504040204" pitchFamily="50" charset="-128"/>
            </a:endParaRPr>
          </a:p>
        </p:txBody>
      </p:sp>
      <p:sp>
        <p:nvSpPr>
          <p:cNvPr id="33" name="角丸四角形 32"/>
          <p:cNvSpPr/>
          <p:nvPr/>
        </p:nvSpPr>
        <p:spPr>
          <a:xfrm>
            <a:off x="659888" y="4981883"/>
            <a:ext cx="4258866" cy="1159112"/>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000" b="1" dirty="0">
                <a:solidFill>
                  <a:schemeClr val="bg1"/>
                </a:solidFill>
                <a:latin typeface="メイリオ" panose="020B0604030504040204" pitchFamily="50" charset="-128"/>
                <a:ea typeface="メイリオ" panose="020B0604030504040204" pitchFamily="50" charset="-128"/>
              </a:rPr>
              <a:t>ビジネスとして成功させたい</a:t>
            </a:r>
          </a:p>
        </p:txBody>
      </p:sp>
      <p:sp>
        <p:nvSpPr>
          <p:cNvPr id="29" name="右矢印 28"/>
          <p:cNvSpPr/>
          <p:nvPr/>
        </p:nvSpPr>
        <p:spPr>
          <a:xfrm>
            <a:off x="5168684" y="5206918"/>
            <a:ext cx="891579" cy="640758"/>
          </a:xfrm>
          <a:prstGeom prst="rightArrow">
            <a:avLst>
              <a:gd name="adj1" fmla="val 2672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08">
              <a:latin typeface="メイリオ" panose="020B0604030504040204" pitchFamily="50" charset="-128"/>
              <a:ea typeface="メイリオ" panose="020B0604030504040204" pitchFamily="50" charset="-128"/>
            </a:endParaRPr>
          </a:p>
        </p:txBody>
      </p:sp>
      <p:grpSp>
        <p:nvGrpSpPr>
          <p:cNvPr id="41" name="グループ化 40">
            <a:extLst>
              <a:ext uri="{FF2B5EF4-FFF2-40B4-BE49-F238E27FC236}">
                <a16:creationId xmlns:a16="http://schemas.microsoft.com/office/drawing/2014/main" id="{1BD0C41A-1603-4557-9B67-E86252EAFA5F}"/>
              </a:ext>
            </a:extLst>
          </p:cNvPr>
          <p:cNvGrpSpPr/>
          <p:nvPr/>
        </p:nvGrpSpPr>
        <p:grpSpPr>
          <a:xfrm>
            <a:off x="412741" y="14454300"/>
            <a:ext cx="20628364" cy="9635332"/>
            <a:chOff x="412741" y="14454300"/>
            <a:chExt cx="20628364" cy="9635332"/>
          </a:xfrm>
        </p:grpSpPr>
        <p:sp>
          <p:nvSpPr>
            <p:cNvPr id="42" name="正方形/長方形 41">
              <a:extLst>
                <a:ext uri="{FF2B5EF4-FFF2-40B4-BE49-F238E27FC236}">
                  <a16:creationId xmlns:a16="http://schemas.microsoft.com/office/drawing/2014/main" id="{5A12F3C7-FECF-459F-ACDB-18291987CA5C}"/>
                </a:ext>
              </a:extLst>
            </p:cNvPr>
            <p:cNvSpPr/>
            <p:nvPr/>
          </p:nvSpPr>
          <p:spPr>
            <a:xfrm>
              <a:off x="8698058" y="16315373"/>
              <a:ext cx="10690225" cy="1200329"/>
            </a:xfrm>
            <a:prstGeom prst="rect">
              <a:avLst/>
            </a:prstGeom>
          </p:spPr>
          <p:txBody>
            <a:bodyPr>
              <a:spAutoFit/>
            </a:bodyPr>
            <a:lstStyle/>
            <a:p>
              <a:endParaRPr lang="ja-JP" altLang="en-US" sz="3600" b="1" dirty="0">
                <a:solidFill>
                  <a:schemeClr val="accent1">
                    <a:lumMod val="75000"/>
                  </a:schemeClr>
                </a:solidFill>
                <a:latin typeface="BIZ UDP明朝 Medium" panose="02020500000000000000" pitchFamily="18" charset="-128"/>
                <a:ea typeface="BIZ UDP明朝 Medium" panose="02020500000000000000" pitchFamily="18" charset="-128"/>
              </a:endParaRPr>
            </a:p>
            <a:p>
              <a:endParaRPr lang="en-US" altLang="ja-JP" sz="3600" b="1" dirty="0">
                <a:solidFill>
                  <a:schemeClr val="accent1">
                    <a:lumMod val="75000"/>
                  </a:schemeClr>
                </a:solidFill>
                <a:latin typeface="BIZ UDP明朝 Medium" panose="02020500000000000000" pitchFamily="18" charset="-128"/>
                <a:ea typeface="BIZ UDP明朝 Medium" panose="02020500000000000000" pitchFamily="18" charset="-128"/>
              </a:endParaRPr>
            </a:p>
          </p:txBody>
        </p:sp>
        <p:sp>
          <p:nvSpPr>
            <p:cNvPr id="44" name="フリーフォーム 43"/>
            <p:cNvSpPr/>
            <p:nvPr/>
          </p:nvSpPr>
          <p:spPr>
            <a:xfrm>
              <a:off x="412741" y="14470592"/>
              <a:ext cx="6661500" cy="2387250"/>
            </a:xfrm>
            <a:custGeom>
              <a:avLst/>
              <a:gdLst>
                <a:gd name="connsiteX0" fmla="*/ 0 w 6661500"/>
                <a:gd name="connsiteY0" fmla="*/ 0 h 2387250"/>
                <a:gd name="connsiteX1" fmla="*/ 6661500 w 6661500"/>
                <a:gd name="connsiteY1" fmla="*/ 0 h 2387250"/>
                <a:gd name="connsiteX2" fmla="*/ 6661500 w 6661500"/>
                <a:gd name="connsiteY2" fmla="*/ 2387250 h 2387250"/>
                <a:gd name="connsiteX3" fmla="*/ 0 w 6661500"/>
                <a:gd name="connsiteY3" fmla="*/ 2387250 h 2387250"/>
                <a:gd name="connsiteX4" fmla="*/ 0 w 6661500"/>
                <a:gd name="connsiteY4" fmla="*/ 0 h 238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1500" h="2387250">
                  <a:moveTo>
                    <a:pt x="0" y="0"/>
                  </a:moveTo>
                  <a:lnTo>
                    <a:pt x="6661500" y="0"/>
                  </a:lnTo>
                  <a:lnTo>
                    <a:pt x="6661500" y="2387250"/>
                  </a:lnTo>
                  <a:lnTo>
                    <a:pt x="0" y="2387250"/>
                  </a:lnTo>
                  <a:lnTo>
                    <a:pt x="0" y="0"/>
                  </a:lnTo>
                  <a:close/>
                </a:path>
              </a:pathLst>
            </a:custGeom>
            <a:solidFill>
              <a:srgbClr val="4362E5"/>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4048" tIns="219456" rIns="384048" bIns="219456" numCol="1" spcCol="1270" anchor="ctr" anchorCtr="0">
              <a:noAutofit/>
            </a:bodyPr>
            <a:lstStyle/>
            <a:p>
              <a:pPr lvl="0" algn="ctr" defTabSz="2400300">
                <a:lnSpc>
                  <a:spcPct val="90000"/>
                </a:lnSpc>
                <a:spcBef>
                  <a:spcPct val="0"/>
                </a:spcBef>
                <a:spcAft>
                  <a:spcPct val="35000"/>
                </a:spcAft>
              </a:pPr>
              <a:r>
                <a:rPr kumimoji="1" lang="en-US" altLang="ja-JP" sz="5400" kern="1200" dirty="0">
                  <a:latin typeface="+mn-ea"/>
                </a:rPr>
                <a:t>iPS</a:t>
              </a:r>
              <a:r>
                <a:rPr kumimoji="1" lang="ja-JP" altLang="en-US" sz="5400" kern="1200" dirty="0">
                  <a:latin typeface="+mn-ea"/>
                </a:rPr>
                <a:t>細胞研修</a:t>
              </a:r>
              <a:endParaRPr kumimoji="1" lang="en-US" altLang="ja-JP" sz="5400" kern="1200" dirty="0">
                <a:latin typeface="+mn-ea"/>
              </a:endParaRPr>
            </a:p>
            <a:p>
              <a:pPr lvl="0" algn="ctr" defTabSz="2400300">
                <a:lnSpc>
                  <a:spcPct val="90000"/>
                </a:lnSpc>
                <a:spcBef>
                  <a:spcPct val="0"/>
                </a:spcBef>
                <a:spcAft>
                  <a:spcPct val="35000"/>
                </a:spcAft>
              </a:pPr>
              <a:r>
                <a:rPr kumimoji="1" lang="ja-JP" altLang="en-US" sz="5400" kern="1200" dirty="0">
                  <a:latin typeface="+mn-ea"/>
                </a:rPr>
                <a:t>（</a:t>
              </a:r>
              <a:r>
                <a:rPr kumimoji="1" lang="en-US" altLang="ja-JP" sz="5400" kern="1200" dirty="0">
                  <a:latin typeface="+mn-ea"/>
                </a:rPr>
                <a:t>1</a:t>
              </a:r>
              <a:r>
                <a:rPr kumimoji="1" lang="ja-JP" altLang="en-US" sz="5400" kern="1200" dirty="0">
                  <a:latin typeface="+mn-ea"/>
                </a:rPr>
                <a:t>日</a:t>
              </a:r>
              <a:r>
                <a:rPr kumimoji="1" lang="ja-JP" altLang="en-US" sz="5400" dirty="0">
                  <a:latin typeface="+mn-ea"/>
                </a:rPr>
                <a:t>日</a:t>
              </a:r>
              <a:r>
                <a:rPr kumimoji="1" lang="ja-JP" altLang="en-US" sz="5400" kern="1200" dirty="0">
                  <a:latin typeface="+mn-ea"/>
                </a:rPr>
                <a:t>）</a:t>
              </a:r>
            </a:p>
          </p:txBody>
        </p:sp>
        <p:sp>
          <p:nvSpPr>
            <p:cNvPr id="47" name="フリーフォーム 46"/>
            <p:cNvSpPr/>
            <p:nvPr/>
          </p:nvSpPr>
          <p:spPr>
            <a:xfrm>
              <a:off x="412743" y="16874933"/>
              <a:ext cx="6661500" cy="7196647"/>
            </a:xfrm>
            <a:custGeom>
              <a:avLst/>
              <a:gdLst>
                <a:gd name="connsiteX0" fmla="*/ 0 w 6661500"/>
                <a:gd name="connsiteY0" fmla="*/ 0 h 4919383"/>
                <a:gd name="connsiteX1" fmla="*/ 6661500 w 6661500"/>
                <a:gd name="connsiteY1" fmla="*/ 0 h 4919383"/>
                <a:gd name="connsiteX2" fmla="*/ 6661500 w 6661500"/>
                <a:gd name="connsiteY2" fmla="*/ 4919383 h 4919383"/>
                <a:gd name="connsiteX3" fmla="*/ 0 w 6661500"/>
                <a:gd name="connsiteY3" fmla="*/ 4919383 h 4919383"/>
                <a:gd name="connsiteX4" fmla="*/ 0 w 6661500"/>
                <a:gd name="connsiteY4" fmla="*/ 0 h 4919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1500" h="4919383">
                  <a:moveTo>
                    <a:pt x="0" y="0"/>
                  </a:moveTo>
                  <a:lnTo>
                    <a:pt x="6661500" y="0"/>
                  </a:lnTo>
                  <a:lnTo>
                    <a:pt x="6661500" y="4919383"/>
                  </a:lnTo>
                  <a:lnTo>
                    <a:pt x="0" y="4919383"/>
                  </a:lnTo>
                  <a:lnTo>
                    <a:pt x="0" y="0"/>
                  </a:lnTo>
                  <a:close/>
                </a:path>
              </a:pathLst>
            </a:custGeom>
            <a:solidFill>
              <a:srgbClr val="D3DAF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92024" tIns="192024" rIns="256032" bIns="288036" numCol="1" spcCol="1270" anchor="t" anchorCtr="0">
              <a:noAutofit/>
            </a:bodyPr>
            <a:lstStyle/>
            <a:p>
              <a:pPr marL="0" lvl="1" algn="l" defTabSz="1600200">
                <a:lnSpc>
                  <a:spcPct val="90000"/>
                </a:lnSpc>
                <a:spcBef>
                  <a:spcPct val="0"/>
                </a:spcBef>
                <a:spcAft>
                  <a:spcPct val="15000"/>
                </a:spcAft>
              </a:pPr>
              <a:r>
                <a:rPr kumimoji="1" lang="en-US" altLang="ja-JP" sz="4800" dirty="0" err="1">
                  <a:latin typeface="游ゴシック" panose="020B0400000000000000" pitchFamily="50" charset="-128"/>
                  <a:ea typeface="游ゴシック" panose="020B0400000000000000" pitchFamily="50" charset="-128"/>
                </a:rPr>
                <a:t>iPS</a:t>
              </a:r>
              <a:r>
                <a:rPr kumimoji="1" lang="ja-JP" altLang="en-US" sz="4800" dirty="0">
                  <a:latin typeface="游ゴシック" panose="020B0400000000000000" pitchFamily="50" charset="-128"/>
                  <a:ea typeface="游ゴシック" panose="020B0400000000000000" pitchFamily="50" charset="-128"/>
                </a:rPr>
                <a:t>関連ビジネスへの参入予定企業の経営者、企画者、営業担当の方など未経験者歓迎。</a:t>
              </a:r>
              <a:endParaRPr kumimoji="1" lang="en-US" altLang="ja-JP" sz="4800" dirty="0">
                <a:latin typeface="游ゴシック" panose="020B0400000000000000" pitchFamily="50" charset="-128"/>
                <a:ea typeface="游ゴシック" panose="020B0400000000000000" pitchFamily="50" charset="-128"/>
              </a:endParaRPr>
            </a:p>
            <a:p>
              <a:pPr marL="0" lvl="1" algn="l" defTabSz="1600200">
                <a:lnSpc>
                  <a:spcPct val="90000"/>
                </a:lnSpc>
                <a:spcBef>
                  <a:spcPct val="0"/>
                </a:spcBef>
                <a:spcAft>
                  <a:spcPct val="15000"/>
                </a:spcAft>
              </a:pPr>
              <a:endParaRPr kumimoji="1" lang="en-US" altLang="ja-JP" sz="4800" kern="1200" dirty="0">
                <a:latin typeface="游ゴシック" panose="020B0400000000000000" pitchFamily="50" charset="-128"/>
                <a:ea typeface="游ゴシック" panose="020B0400000000000000" pitchFamily="50" charset="-128"/>
              </a:endParaRPr>
            </a:p>
            <a:p>
              <a:pPr marL="0" lvl="1" algn="l" defTabSz="1600200">
                <a:lnSpc>
                  <a:spcPct val="90000"/>
                </a:lnSpc>
                <a:spcBef>
                  <a:spcPct val="0"/>
                </a:spcBef>
                <a:spcAft>
                  <a:spcPct val="15000"/>
                </a:spcAft>
              </a:pPr>
              <a:r>
                <a:rPr kumimoji="1" lang="en-US" altLang="ja-JP" sz="4800" kern="1200" dirty="0" err="1">
                  <a:latin typeface="游ゴシック" panose="020B0400000000000000" pitchFamily="50" charset="-128"/>
                  <a:ea typeface="游ゴシック" panose="020B0400000000000000" pitchFamily="50" charset="-128"/>
                </a:rPr>
                <a:t>iPS</a:t>
              </a:r>
              <a:r>
                <a:rPr kumimoji="1" lang="ja-JP" altLang="en-US" sz="4800" dirty="0">
                  <a:latin typeface="游ゴシック" panose="020B0400000000000000" pitchFamily="50" charset="-128"/>
                  <a:ea typeface="游ゴシック" panose="020B0400000000000000" pitchFamily="50" charset="-128"/>
                </a:rPr>
                <a:t>テクノロジーに関するエッセンスを</a:t>
              </a:r>
              <a:r>
                <a:rPr kumimoji="1" lang="en-US" altLang="ja-JP" sz="4800" dirty="0">
                  <a:latin typeface="游ゴシック" panose="020B0400000000000000" pitchFamily="50" charset="-128"/>
                  <a:ea typeface="游ゴシック" panose="020B0400000000000000" pitchFamily="50" charset="-128"/>
                </a:rPr>
                <a:t>1</a:t>
              </a:r>
              <a:r>
                <a:rPr kumimoji="1" lang="ja-JP" altLang="en-US" sz="4800" dirty="0">
                  <a:latin typeface="游ゴシック" panose="020B0400000000000000" pitchFamily="50" charset="-128"/>
                  <a:ea typeface="游ゴシック" panose="020B0400000000000000" pitchFamily="50" charset="-128"/>
                </a:rPr>
                <a:t>日の座学＋実習に凝縮したプラン。</a:t>
              </a:r>
              <a:endParaRPr kumimoji="1" lang="ja-JP" altLang="en-US" sz="4800" kern="1200" dirty="0">
                <a:latin typeface="游ゴシック" panose="020B0400000000000000" pitchFamily="50" charset="-128"/>
                <a:ea typeface="游ゴシック" panose="020B0400000000000000" pitchFamily="50" charset="-128"/>
              </a:endParaRPr>
            </a:p>
          </p:txBody>
        </p:sp>
        <p:sp>
          <p:nvSpPr>
            <p:cNvPr id="49" name="フリーフォーム 48"/>
            <p:cNvSpPr/>
            <p:nvPr/>
          </p:nvSpPr>
          <p:spPr>
            <a:xfrm>
              <a:off x="7381670" y="14454300"/>
              <a:ext cx="6661500" cy="2387250"/>
            </a:xfrm>
            <a:custGeom>
              <a:avLst/>
              <a:gdLst>
                <a:gd name="connsiteX0" fmla="*/ 0 w 6661500"/>
                <a:gd name="connsiteY0" fmla="*/ 0 h 2387250"/>
                <a:gd name="connsiteX1" fmla="*/ 6661500 w 6661500"/>
                <a:gd name="connsiteY1" fmla="*/ 0 h 2387250"/>
                <a:gd name="connsiteX2" fmla="*/ 6661500 w 6661500"/>
                <a:gd name="connsiteY2" fmla="*/ 2387250 h 2387250"/>
                <a:gd name="connsiteX3" fmla="*/ 0 w 6661500"/>
                <a:gd name="connsiteY3" fmla="*/ 2387250 h 2387250"/>
                <a:gd name="connsiteX4" fmla="*/ 0 w 6661500"/>
                <a:gd name="connsiteY4" fmla="*/ 0 h 238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1500" h="2387250">
                  <a:moveTo>
                    <a:pt x="0" y="0"/>
                  </a:moveTo>
                  <a:lnTo>
                    <a:pt x="6661500" y="0"/>
                  </a:lnTo>
                  <a:lnTo>
                    <a:pt x="6661500" y="2387250"/>
                  </a:lnTo>
                  <a:lnTo>
                    <a:pt x="0" y="2387250"/>
                  </a:lnTo>
                  <a:lnTo>
                    <a:pt x="0" y="0"/>
                  </a:lnTo>
                  <a:close/>
                </a:path>
              </a:pathLst>
            </a:custGeom>
            <a:solidFill>
              <a:srgbClr val="5B64DB"/>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4048" tIns="219456" rIns="384048" bIns="219456" numCol="1" spcCol="1270" anchor="ctr" anchorCtr="0">
              <a:noAutofit/>
            </a:bodyPr>
            <a:lstStyle/>
            <a:p>
              <a:pPr lvl="0" algn="ctr" defTabSz="2400300">
                <a:lnSpc>
                  <a:spcPct val="90000"/>
                </a:lnSpc>
                <a:spcBef>
                  <a:spcPct val="0"/>
                </a:spcBef>
                <a:spcAft>
                  <a:spcPct val="35000"/>
                </a:spcAft>
              </a:pPr>
              <a:r>
                <a:rPr kumimoji="1" lang="en-US" altLang="ja-JP" sz="5400" kern="1200" dirty="0">
                  <a:latin typeface="游ゴシック" panose="020B0400000000000000" pitchFamily="50" charset="-128"/>
                  <a:ea typeface="游ゴシック" panose="020B0400000000000000" pitchFamily="50" charset="-128"/>
                </a:rPr>
                <a:t>iPS</a:t>
              </a:r>
              <a:r>
                <a:rPr kumimoji="1" lang="ja-JP" altLang="en-US" sz="5400" kern="1200" dirty="0">
                  <a:latin typeface="游ゴシック" panose="020B0400000000000000" pitchFamily="50" charset="-128"/>
                  <a:ea typeface="游ゴシック" panose="020B0400000000000000" pitchFamily="50" charset="-128"/>
                </a:rPr>
                <a:t>細胞技術研修（</a:t>
              </a:r>
              <a:r>
                <a:rPr kumimoji="1" lang="en-US" altLang="ja-JP" sz="5400" kern="1200" dirty="0">
                  <a:latin typeface="游ゴシック" panose="020B0400000000000000" pitchFamily="50" charset="-128"/>
                  <a:ea typeface="游ゴシック" panose="020B0400000000000000" pitchFamily="50" charset="-128"/>
                </a:rPr>
                <a:t>1.5</a:t>
              </a:r>
              <a:r>
                <a:rPr kumimoji="1" lang="ja-JP" altLang="en-US" sz="5400" kern="1200" dirty="0">
                  <a:latin typeface="游ゴシック" panose="020B0400000000000000" pitchFamily="50" charset="-128"/>
                  <a:ea typeface="游ゴシック" panose="020B0400000000000000" pitchFamily="50" charset="-128"/>
                </a:rPr>
                <a:t>日</a:t>
              </a:r>
              <a:r>
                <a:rPr kumimoji="1" lang="ja-JP" altLang="en-US" sz="5400" dirty="0">
                  <a:latin typeface="游ゴシック" panose="020B0400000000000000" pitchFamily="50" charset="-128"/>
                  <a:ea typeface="游ゴシック" panose="020B0400000000000000" pitchFamily="50" charset="-128"/>
                </a:rPr>
                <a:t>間</a:t>
              </a:r>
              <a:r>
                <a:rPr kumimoji="1" lang="ja-JP" altLang="en-US" sz="5400" kern="1200" dirty="0">
                  <a:latin typeface="游ゴシック" panose="020B0400000000000000" pitchFamily="50" charset="-128"/>
                  <a:ea typeface="游ゴシック" panose="020B0400000000000000" pitchFamily="50" charset="-128"/>
                </a:rPr>
                <a:t>）</a:t>
              </a:r>
            </a:p>
          </p:txBody>
        </p:sp>
        <p:sp>
          <p:nvSpPr>
            <p:cNvPr id="50" name="フリーフォーム 49"/>
            <p:cNvSpPr/>
            <p:nvPr/>
          </p:nvSpPr>
          <p:spPr>
            <a:xfrm>
              <a:off x="7381670" y="16841549"/>
              <a:ext cx="6686410" cy="7236239"/>
            </a:xfrm>
            <a:custGeom>
              <a:avLst/>
              <a:gdLst>
                <a:gd name="connsiteX0" fmla="*/ 0 w 6661500"/>
                <a:gd name="connsiteY0" fmla="*/ 0 h 4919383"/>
                <a:gd name="connsiteX1" fmla="*/ 6661500 w 6661500"/>
                <a:gd name="connsiteY1" fmla="*/ 0 h 4919383"/>
                <a:gd name="connsiteX2" fmla="*/ 6661500 w 6661500"/>
                <a:gd name="connsiteY2" fmla="*/ 4919383 h 4919383"/>
                <a:gd name="connsiteX3" fmla="*/ 0 w 6661500"/>
                <a:gd name="connsiteY3" fmla="*/ 4919383 h 4919383"/>
                <a:gd name="connsiteX4" fmla="*/ 0 w 6661500"/>
                <a:gd name="connsiteY4" fmla="*/ 0 h 4919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1500" h="4919383">
                  <a:moveTo>
                    <a:pt x="0" y="0"/>
                  </a:moveTo>
                  <a:lnTo>
                    <a:pt x="6661500" y="0"/>
                  </a:lnTo>
                  <a:lnTo>
                    <a:pt x="6661500" y="4919383"/>
                  </a:lnTo>
                  <a:lnTo>
                    <a:pt x="0" y="4919383"/>
                  </a:lnTo>
                  <a:lnTo>
                    <a:pt x="0" y="0"/>
                  </a:lnTo>
                  <a:close/>
                </a:path>
              </a:pathLst>
            </a:custGeom>
            <a:solidFill>
              <a:srgbClr val="C6C9F2">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92024" tIns="192024" rIns="256032" bIns="288036" numCol="1" spcCol="1270" anchor="t" anchorCtr="0">
              <a:noAutofit/>
            </a:bodyPr>
            <a:lstStyle/>
            <a:p>
              <a:pPr marL="0" lvl="1" algn="l" defTabSz="1600200">
                <a:lnSpc>
                  <a:spcPct val="90000"/>
                </a:lnSpc>
                <a:spcBef>
                  <a:spcPct val="0"/>
                </a:spcBef>
                <a:spcAft>
                  <a:spcPct val="15000"/>
                </a:spcAft>
              </a:pPr>
              <a:r>
                <a:rPr kumimoji="1" lang="en-US" altLang="ja-JP" sz="4800" kern="1200" dirty="0" err="1">
                  <a:latin typeface="+mn-ea"/>
                </a:rPr>
                <a:t>iPS</a:t>
              </a:r>
              <a:r>
                <a:rPr kumimoji="1" lang="ja-JP" altLang="en-US" sz="4800" dirty="0">
                  <a:latin typeface="+mn-ea"/>
                </a:rPr>
                <a:t>細胞の培養に実際に従事される方、実習をメインに受けたい方対象。</a:t>
              </a:r>
              <a:endParaRPr kumimoji="1" lang="en-US" altLang="ja-JP" sz="4800" dirty="0">
                <a:latin typeface="+mn-ea"/>
              </a:endParaRPr>
            </a:p>
            <a:p>
              <a:pPr marL="0" lvl="1" algn="l" defTabSz="1600200">
                <a:lnSpc>
                  <a:spcPct val="90000"/>
                </a:lnSpc>
                <a:spcBef>
                  <a:spcPct val="0"/>
                </a:spcBef>
                <a:spcAft>
                  <a:spcPct val="15000"/>
                </a:spcAft>
              </a:pPr>
              <a:endParaRPr kumimoji="1" lang="en-US" altLang="ja-JP" sz="4800" dirty="0">
                <a:latin typeface="+mn-ea"/>
              </a:endParaRPr>
            </a:p>
            <a:p>
              <a:pPr marL="0" lvl="1" algn="l" defTabSz="1600200">
                <a:lnSpc>
                  <a:spcPct val="90000"/>
                </a:lnSpc>
                <a:spcBef>
                  <a:spcPct val="0"/>
                </a:spcBef>
                <a:spcAft>
                  <a:spcPct val="15000"/>
                </a:spcAft>
              </a:pPr>
              <a:r>
                <a:rPr kumimoji="1" lang="ja-JP" altLang="en-US" sz="4800" dirty="0">
                  <a:latin typeface="+mn-ea"/>
                </a:rPr>
                <a:t>実習がメインのプログラムで、徹底的に手を動かして手技を習得・確認することを目的としたプラン。</a:t>
              </a:r>
              <a:endParaRPr kumimoji="1" lang="en-US" altLang="ja-JP" sz="4800" dirty="0">
                <a:latin typeface="+mn-ea"/>
              </a:endParaRPr>
            </a:p>
          </p:txBody>
        </p:sp>
        <p:sp>
          <p:nvSpPr>
            <p:cNvPr id="51" name="フリーフォーム 50"/>
            <p:cNvSpPr/>
            <p:nvPr/>
          </p:nvSpPr>
          <p:spPr>
            <a:xfrm>
              <a:off x="14354697" y="14454300"/>
              <a:ext cx="6661502" cy="2421953"/>
            </a:xfrm>
            <a:custGeom>
              <a:avLst/>
              <a:gdLst>
                <a:gd name="connsiteX0" fmla="*/ 0 w 6661500"/>
                <a:gd name="connsiteY0" fmla="*/ 0 h 2387250"/>
                <a:gd name="connsiteX1" fmla="*/ 6661500 w 6661500"/>
                <a:gd name="connsiteY1" fmla="*/ 0 h 2387250"/>
                <a:gd name="connsiteX2" fmla="*/ 6661500 w 6661500"/>
                <a:gd name="connsiteY2" fmla="*/ 2387250 h 2387250"/>
                <a:gd name="connsiteX3" fmla="*/ 0 w 6661500"/>
                <a:gd name="connsiteY3" fmla="*/ 2387250 h 2387250"/>
                <a:gd name="connsiteX4" fmla="*/ 0 w 6661500"/>
                <a:gd name="connsiteY4" fmla="*/ 0 h 238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1500" h="2387250">
                  <a:moveTo>
                    <a:pt x="0" y="0"/>
                  </a:moveTo>
                  <a:lnTo>
                    <a:pt x="6661500" y="0"/>
                  </a:lnTo>
                  <a:lnTo>
                    <a:pt x="6661500" y="2387250"/>
                  </a:lnTo>
                  <a:lnTo>
                    <a:pt x="0" y="2387250"/>
                  </a:lnTo>
                  <a:lnTo>
                    <a:pt x="0" y="0"/>
                  </a:lnTo>
                  <a:close/>
                </a:path>
              </a:pathLst>
            </a:custGeom>
            <a:solidFill>
              <a:schemeClr val="accent1"/>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4048" tIns="219456" rIns="384048" bIns="219456" numCol="1" spcCol="1270" anchor="ctr" anchorCtr="0">
              <a:noAutofit/>
            </a:bodyPr>
            <a:lstStyle/>
            <a:p>
              <a:pPr lvl="0" algn="ctr" defTabSz="2400300">
                <a:lnSpc>
                  <a:spcPct val="90000"/>
                </a:lnSpc>
                <a:spcBef>
                  <a:spcPct val="0"/>
                </a:spcBef>
                <a:spcAft>
                  <a:spcPct val="35000"/>
                </a:spcAft>
              </a:pPr>
              <a:r>
                <a:rPr kumimoji="1" lang="ja-JP" altLang="en-US" sz="5400" kern="1200" dirty="0">
                  <a:latin typeface="游ゴシック" panose="020B0400000000000000" pitchFamily="50" charset="-128"/>
                  <a:ea typeface="游ゴシック" panose="020B0400000000000000" pitchFamily="50" charset="-128"/>
                </a:rPr>
                <a:t>臨床培養技能者　養成研修</a:t>
              </a:r>
              <a:r>
                <a:rPr kumimoji="1" lang="ja-JP" altLang="en-US" sz="5400" dirty="0">
                  <a:latin typeface="游ゴシック" panose="020B0400000000000000" pitchFamily="50" charset="-128"/>
                  <a:ea typeface="游ゴシック" panose="020B0400000000000000" pitchFamily="50" charset="-128"/>
                </a:rPr>
                <a:t>（</a:t>
              </a:r>
              <a:r>
                <a:rPr kumimoji="1" lang="en-US" altLang="ja-JP" sz="5400" dirty="0">
                  <a:latin typeface="游ゴシック" panose="020B0400000000000000" pitchFamily="50" charset="-128"/>
                  <a:ea typeface="游ゴシック" panose="020B0400000000000000" pitchFamily="50" charset="-128"/>
                </a:rPr>
                <a:t>5</a:t>
              </a:r>
              <a:r>
                <a:rPr kumimoji="1" lang="ja-JP" altLang="en-US" sz="5400" dirty="0">
                  <a:latin typeface="游ゴシック" panose="020B0400000000000000" pitchFamily="50" charset="-128"/>
                  <a:ea typeface="游ゴシック" panose="020B0400000000000000" pitchFamily="50" charset="-128"/>
                </a:rPr>
                <a:t>日間）</a:t>
              </a:r>
              <a:endParaRPr kumimoji="1" lang="en-US" altLang="ja-JP" sz="5400" kern="1200" dirty="0">
                <a:latin typeface="游ゴシック" panose="020B0400000000000000" pitchFamily="50" charset="-128"/>
                <a:ea typeface="游ゴシック" panose="020B0400000000000000" pitchFamily="50" charset="-128"/>
              </a:endParaRPr>
            </a:p>
          </p:txBody>
        </p:sp>
        <p:sp>
          <p:nvSpPr>
            <p:cNvPr id="52" name="フリーフォーム 51"/>
            <p:cNvSpPr/>
            <p:nvPr/>
          </p:nvSpPr>
          <p:spPr>
            <a:xfrm>
              <a:off x="14354696" y="16853393"/>
              <a:ext cx="6686409" cy="7236239"/>
            </a:xfrm>
            <a:custGeom>
              <a:avLst/>
              <a:gdLst>
                <a:gd name="connsiteX0" fmla="*/ 0 w 6661500"/>
                <a:gd name="connsiteY0" fmla="*/ 0 h 4919383"/>
                <a:gd name="connsiteX1" fmla="*/ 6661500 w 6661500"/>
                <a:gd name="connsiteY1" fmla="*/ 0 h 4919383"/>
                <a:gd name="connsiteX2" fmla="*/ 6661500 w 6661500"/>
                <a:gd name="connsiteY2" fmla="*/ 4919383 h 4919383"/>
                <a:gd name="connsiteX3" fmla="*/ 0 w 6661500"/>
                <a:gd name="connsiteY3" fmla="*/ 4919383 h 4919383"/>
                <a:gd name="connsiteX4" fmla="*/ 0 w 6661500"/>
                <a:gd name="connsiteY4" fmla="*/ 0 h 4919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1500" h="4919383">
                  <a:moveTo>
                    <a:pt x="0" y="0"/>
                  </a:moveTo>
                  <a:lnTo>
                    <a:pt x="6661500" y="0"/>
                  </a:lnTo>
                  <a:lnTo>
                    <a:pt x="6661500" y="4919383"/>
                  </a:lnTo>
                  <a:lnTo>
                    <a:pt x="0" y="4919383"/>
                  </a:lnTo>
                  <a:lnTo>
                    <a:pt x="0" y="0"/>
                  </a:lnTo>
                  <a:close/>
                </a:path>
              </a:pathLst>
            </a:custGeom>
            <a:solidFill>
              <a:schemeClr val="accent1">
                <a:lumMod val="20000"/>
                <a:lumOff val="80000"/>
                <a:alpha val="89804"/>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92024" tIns="192024" rIns="256032" bIns="288036" numCol="1" spcCol="1270" anchor="t" anchorCtr="0">
              <a:noAutofit/>
            </a:bodyPr>
            <a:lstStyle/>
            <a:p>
              <a:pPr marL="0" lvl="1" algn="l" defTabSz="1600200">
                <a:lnSpc>
                  <a:spcPct val="90000"/>
                </a:lnSpc>
                <a:spcBef>
                  <a:spcPct val="0"/>
                </a:spcBef>
                <a:spcAft>
                  <a:spcPct val="15000"/>
                </a:spcAft>
              </a:pPr>
              <a:r>
                <a:rPr kumimoji="1" lang="ja-JP" altLang="en-US" sz="4800" kern="1200" dirty="0">
                  <a:latin typeface="+mn-ea"/>
                </a:rPr>
                <a:t>細胞製造業に従事される方、及び周辺産業でのビジネスをお考えの方対象。</a:t>
              </a:r>
              <a:r>
                <a:rPr kumimoji="1" lang="ja-JP" altLang="en-US" sz="4800" dirty="0">
                  <a:latin typeface="+mn-ea"/>
                </a:rPr>
                <a:t>未経験者</a:t>
              </a:r>
              <a:r>
                <a:rPr kumimoji="1" lang="ja-JP" altLang="en-US" sz="4800" kern="1200" dirty="0">
                  <a:latin typeface="+mn-ea"/>
                </a:rPr>
                <a:t>対応可。</a:t>
              </a:r>
              <a:endParaRPr kumimoji="1" lang="en-US" altLang="ja-JP" sz="4800" dirty="0">
                <a:latin typeface="+mn-ea"/>
              </a:endParaRPr>
            </a:p>
            <a:p>
              <a:pPr marL="0" lvl="1" algn="l" defTabSz="1600200">
                <a:lnSpc>
                  <a:spcPct val="90000"/>
                </a:lnSpc>
                <a:spcBef>
                  <a:spcPct val="0"/>
                </a:spcBef>
                <a:spcAft>
                  <a:spcPct val="15000"/>
                </a:spcAft>
              </a:pPr>
              <a:endParaRPr kumimoji="1" lang="en-US" altLang="ja-JP" sz="4800" kern="1200" dirty="0">
                <a:latin typeface="+mn-ea"/>
              </a:endParaRPr>
            </a:p>
            <a:p>
              <a:pPr marL="0" lvl="1" algn="l" defTabSz="1600200">
                <a:lnSpc>
                  <a:spcPct val="90000"/>
                </a:lnSpc>
                <a:spcBef>
                  <a:spcPct val="0"/>
                </a:spcBef>
                <a:spcAft>
                  <a:spcPct val="15000"/>
                </a:spcAft>
              </a:pPr>
              <a:r>
                <a:rPr kumimoji="1" lang="en-US" altLang="ja-JP" sz="4800" kern="1200" dirty="0">
                  <a:latin typeface="+mn-ea"/>
                </a:rPr>
                <a:t>FIRM</a:t>
              </a:r>
              <a:r>
                <a:rPr kumimoji="1" lang="ja-JP" altLang="en-US" sz="4800" kern="1200" dirty="0">
                  <a:latin typeface="+mn-ea"/>
                </a:rPr>
                <a:t>*の認定教育機関である</a:t>
              </a:r>
              <a:r>
                <a:rPr kumimoji="1" lang="en-US" altLang="ja-JP" sz="4800" kern="1200" dirty="0" err="1">
                  <a:latin typeface="+mn-ea"/>
                </a:rPr>
                <a:t>iPS</a:t>
              </a:r>
              <a:r>
                <a:rPr kumimoji="1" lang="ja-JP" altLang="en-US" sz="4800" kern="1200" dirty="0">
                  <a:latin typeface="+mn-ea"/>
                </a:rPr>
                <a:t>ポータルが実際の</a:t>
              </a:r>
              <a:r>
                <a:rPr kumimoji="1" lang="en-US" altLang="ja-JP" sz="4800" kern="1200" dirty="0">
                  <a:latin typeface="+mn-ea"/>
                </a:rPr>
                <a:t>CPC</a:t>
              </a:r>
              <a:r>
                <a:rPr kumimoji="1" lang="ja-JP" altLang="en-US" sz="4800" kern="1200" dirty="0">
                  <a:latin typeface="+mn-ea"/>
                </a:rPr>
                <a:t>施設で実際の規定に準じて実施。</a:t>
              </a:r>
              <a:endParaRPr kumimoji="1" lang="en-US" altLang="ja-JP" sz="4800" kern="1200" dirty="0">
                <a:latin typeface="+mn-ea"/>
              </a:endParaRPr>
            </a:p>
            <a:p>
              <a:pPr marL="0" lvl="1" algn="l" defTabSz="1600200">
                <a:lnSpc>
                  <a:spcPct val="90000"/>
                </a:lnSpc>
                <a:spcBef>
                  <a:spcPct val="0"/>
                </a:spcBef>
                <a:spcAft>
                  <a:spcPct val="15000"/>
                </a:spcAft>
              </a:pPr>
              <a:endParaRPr kumimoji="1" lang="en-US" altLang="ja-JP" sz="4800" kern="1200" dirty="0">
                <a:latin typeface="+mn-ea"/>
              </a:endParaRPr>
            </a:p>
            <a:p>
              <a:pPr marL="0" lvl="1" algn="l" defTabSz="1600200">
                <a:lnSpc>
                  <a:spcPct val="90000"/>
                </a:lnSpc>
                <a:spcBef>
                  <a:spcPct val="0"/>
                </a:spcBef>
                <a:spcAft>
                  <a:spcPct val="15000"/>
                </a:spcAft>
              </a:pPr>
              <a:endParaRPr kumimoji="1" lang="ja-JP" altLang="en-US" sz="4800" kern="1200" dirty="0">
                <a:latin typeface="+mn-ea"/>
              </a:endParaRPr>
            </a:p>
          </p:txBody>
        </p:sp>
      </p:grpSp>
      <p:sp>
        <p:nvSpPr>
          <p:cNvPr id="22" name="タイトル 1"/>
          <p:cNvSpPr txBox="1">
            <a:spLocks/>
          </p:cNvSpPr>
          <p:nvPr/>
        </p:nvSpPr>
        <p:spPr>
          <a:xfrm>
            <a:off x="647013" y="347260"/>
            <a:ext cx="6378241" cy="646331"/>
          </a:xfrm>
          <a:prstGeom prst="rect">
            <a:avLst/>
          </a:prstGeom>
        </p:spPr>
        <p:txBody>
          <a:bodyPr vert="horz" wrap="square" lIns="91440" tIns="45720" rIns="91440" bIns="45720" rtlCol="0" anchor="b">
            <a:spAutoFit/>
          </a:bodyPr>
          <a:lstStyle>
            <a:lvl1pPr algn="ctr" defTabSz="292100">
              <a:defRPr sz="3178">
                <a:solidFill>
                  <a:srgbClr val="02519A"/>
                </a:solidFill>
                <a:latin typeface="メイリオ"/>
                <a:ea typeface="メイリオ"/>
                <a:cs typeface="メイリオ"/>
                <a:sym typeface="メイリオ"/>
              </a:defRPr>
            </a:lvl1pPr>
            <a:lvl2pPr defTabSz="292100">
              <a:defRPr sz="3100">
                <a:solidFill>
                  <a:srgbClr val="02519A"/>
                </a:solidFill>
                <a:latin typeface="メイリオ"/>
                <a:ea typeface="メイリオ"/>
                <a:cs typeface="メイリオ"/>
                <a:sym typeface="メイリオ"/>
              </a:defRPr>
            </a:lvl2pPr>
            <a:lvl3pPr defTabSz="292100">
              <a:defRPr sz="3100">
                <a:solidFill>
                  <a:srgbClr val="02519A"/>
                </a:solidFill>
                <a:latin typeface="メイリオ"/>
                <a:ea typeface="メイリオ"/>
                <a:cs typeface="メイリオ"/>
                <a:sym typeface="メイリオ"/>
              </a:defRPr>
            </a:lvl3pPr>
            <a:lvl4pPr defTabSz="292100">
              <a:defRPr sz="3100">
                <a:solidFill>
                  <a:srgbClr val="02519A"/>
                </a:solidFill>
                <a:latin typeface="メイリオ"/>
                <a:ea typeface="メイリオ"/>
                <a:cs typeface="メイリオ"/>
                <a:sym typeface="メイリオ"/>
              </a:defRPr>
            </a:lvl4pPr>
            <a:lvl5pPr defTabSz="292100">
              <a:defRPr sz="3100">
                <a:solidFill>
                  <a:srgbClr val="02519A"/>
                </a:solidFill>
                <a:latin typeface="メイリオ"/>
                <a:ea typeface="メイリオ"/>
                <a:cs typeface="メイリオ"/>
                <a:sym typeface="メイリオ"/>
              </a:defRPr>
            </a:lvl5pPr>
            <a:lvl6pPr defTabSz="292100">
              <a:defRPr sz="3100">
                <a:solidFill>
                  <a:srgbClr val="02519A"/>
                </a:solidFill>
                <a:latin typeface="メイリオ"/>
                <a:ea typeface="メイリオ"/>
                <a:cs typeface="メイリオ"/>
                <a:sym typeface="メイリオ"/>
              </a:defRPr>
            </a:lvl6pPr>
            <a:lvl7pPr defTabSz="292100">
              <a:defRPr sz="3100">
                <a:solidFill>
                  <a:srgbClr val="02519A"/>
                </a:solidFill>
                <a:latin typeface="メイリオ"/>
                <a:ea typeface="メイリオ"/>
                <a:cs typeface="メイリオ"/>
                <a:sym typeface="メイリオ"/>
              </a:defRPr>
            </a:lvl7pPr>
            <a:lvl8pPr defTabSz="292100">
              <a:defRPr sz="3100">
                <a:solidFill>
                  <a:srgbClr val="02519A"/>
                </a:solidFill>
                <a:latin typeface="メイリオ"/>
                <a:ea typeface="メイリオ"/>
                <a:cs typeface="メイリオ"/>
                <a:sym typeface="メイリオ"/>
              </a:defRPr>
            </a:lvl8pPr>
            <a:lvl9pPr defTabSz="292100">
              <a:defRPr sz="3100">
                <a:solidFill>
                  <a:srgbClr val="02519A"/>
                </a:solidFill>
                <a:latin typeface="メイリオ"/>
                <a:ea typeface="メイリオ"/>
                <a:cs typeface="メイリオ"/>
                <a:sym typeface="メイリオ"/>
              </a:defRPr>
            </a:lvl9pPr>
          </a:lstStyle>
          <a:p>
            <a:pPr algn="l"/>
            <a:r>
              <a:rPr lang="ja-JP" altLang="en-US" sz="3600" dirty="0"/>
              <a:t>周辺産業ビジネスでのご要望</a:t>
            </a:r>
            <a:endParaRPr lang="en-US" sz="3600" dirty="0"/>
          </a:p>
        </p:txBody>
      </p:sp>
      <p:sp>
        <p:nvSpPr>
          <p:cNvPr id="3" name="スライド番号プレースホルダー 2">
            <a:extLst>
              <a:ext uri="{FF2B5EF4-FFF2-40B4-BE49-F238E27FC236}">
                <a16:creationId xmlns:a16="http://schemas.microsoft.com/office/drawing/2014/main" id="{0DDE34D6-D286-4CD4-B8F8-64D9F10DC0BA}"/>
              </a:ext>
            </a:extLst>
          </p:cNvPr>
          <p:cNvSpPr>
            <a:spLocks noGrp="1"/>
          </p:cNvSpPr>
          <p:nvPr>
            <p:ph type="sldNum" sz="quarter" idx="12"/>
          </p:nvPr>
        </p:nvSpPr>
        <p:spPr/>
        <p:txBody>
          <a:bodyPr/>
          <a:lstStyle/>
          <a:p>
            <a:fld id="{80645344-3093-481B-BCAF-475CE6C997F0}" type="slidenum">
              <a:rPr kumimoji="1" lang="ja-JP" altLang="en-US" smtClean="0"/>
              <a:t>8</a:t>
            </a:fld>
            <a:endParaRPr kumimoji="1" lang="ja-JP" altLang="en-US"/>
          </a:p>
        </p:txBody>
      </p:sp>
    </p:spTree>
    <p:extLst>
      <p:ext uri="{BB962C8B-B14F-4D97-AF65-F5344CB8AC3E}">
        <p14:creationId xmlns:p14="http://schemas.microsoft.com/office/powerpoint/2010/main" val="898789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6000" y="283309"/>
            <a:ext cx="10800000" cy="646331"/>
          </a:xfrm>
        </p:spPr>
        <p:txBody>
          <a:bodyPr/>
          <a:lstStyle/>
          <a:p>
            <a:r>
              <a:rPr lang="ja-JP" altLang="en-US" dirty="0"/>
              <a:t>支援実績：</a:t>
            </a:r>
            <a:r>
              <a:rPr lang="en-US" altLang="ja-JP" dirty="0"/>
              <a:t>KOL</a:t>
            </a:r>
            <a:r>
              <a:rPr lang="ja-JP" altLang="en-US" dirty="0"/>
              <a:t>ヒアリング例</a:t>
            </a:r>
            <a:endParaRPr lang="en-US" dirty="0"/>
          </a:p>
        </p:txBody>
      </p:sp>
      <p:sp>
        <p:nvSpPr>
          <p:cNvPr id="6" name="テキスト ボックス 5"/>
          <p:cNvSpPr txBox="1"/>
          <p:nvPr/>
        </p:nvSpPr>
        <p:spPr>
          <a:xfrm>
            <a:off x="4395450" y="2575565"/>
            <a:ext cx="3474720" cy="1815882"/>
          </a:xfrm>
          <a:prstGeom prst="rect">
            <a:avLst/>
          </a:prstGeom>
          <a:noFill/>
          <a:ln w="19050">
            <a:solidFill>
              <a:schemeClr val="bg1">
                <a:lumMod val="75000"/>
              </a:schemeClr>
            </a:solidFill>
          </a:ln>
        </p:spPr>
        <p:txBody>
          <a:bodyPr wrap="square" tIns="91440" bIns="91440" rtlCol="0" anchor="t">
            <a:spAutoFit/>
          </a:bodyPr>
          <a:lstStyle/>
          <a:p>
            <a:pPr marL="285750" indent="-285750">
              <a:spcBef>
                <a:spcPts val="600"/>
              </a:spcBef>
              <a:spcAft>
                <a:spcPts val="600"/>
              </a:spcAft>
              <a:buFont typeface="Arial" panose="020B0604020202020204" pitchFamily="34" charset="0"/>
              <a:buChar char="•"/>
            </a:pPr>
            <a:r>
              <a:rPr lang="ja-JP" altLang="en-US" sz="1600" dirty="0">
                <a:solidFill>
                  <a:schemeClr val="tx1"/>
                </a:solidFill>
                <a:latin typeface="メイリオ" panose="020B0604030504040204" pitchFamily="50" charset="-128"/>
                <a:ea typeface="メイリオ" panose="020B0604030504040204" pitchFamily="50" charset="-128"/>
              </a:rPr>
              <a:t>プリンター製造で培った画像認識技術をライフサイエンスへ</a:t>
            </a:r>
            <a:br>
              <a:rPr lang="en-US" altLang="ja-JP" sz="1600" dirty="0">
                <a:solidFill>
                  <a:schemeClr val="tx1"/>
                </a:solidFill>
                <a:latin typeface="メイリオ" panose="020B0604030504040204" pitchFamily="50" charset="-128"/>
                <a:ea typeface="メイリオ" panose="020B0604030504040204" pitchFamily="50" charset="-128"/>
              </a:rPr>
            </a:br>
            <a:r>
              <a:rPr lang="ja-JP" altLang="en-US" sz="1600" dirty="0">
                <a:solidFill>
                  <a:schemeClr val="tx1"/>
                </a:solidFill>
                <a:latin typeface="メイリオ" panose="020B0604030504040204" pitchFamily="50" charset="-128"/>
                <a:ea typeface="メイリオ" panose="020B0604030504040204" pitchFamily="50" charset="-128"/>
              </a:rPr>
              <a:t>応用</a:t>
            </a:r>
          </a:p>
          <a:p>
            <a:pPr marL="285750" indent="-285750">
              <a:spcBef>
                <a:spcPts val="600"/>
              </a:spcBef>
              <a:spcAft>
                <a:spcPts val="600"/>
              </a:spcAft>
              <a:buFont typeface="Arial" panose="020B0604020202020204" pitchFamily="34" charset="0"/>
              <a:buChar char="•"/>
            </a:pPr>
            <a:r>
              <a:rPr lang="ja-JP" altLang="en-US" sz="1600" dirty="0">
                <a:solidFill>
                  <a:schemeClr val="tx1"/>
                </a:solidFill>
                <a:latin typeface="メイリオ" panose="020B0604030504040204" pitchFamily="50" charset="-128"/>
                <a:ea typeface="メイリオ" panose="020B0604030504040204" pitchFamily="50" charset="-128"/>
              </a:rPr>
              <a:t>組織を生かしたまま卵巣の</a:t>
            </a:r>
            <a:r>
              <a:rPr lang="en-US" altLang="ja-JP" sz="1600" dirty="0">
                <a:solidFill>
                  <a:schemeClr val="tx1"/>
                </a:solidFill>
                <a:latin typeface="メイリオ" panose="020B0604030504040204" pitchFamily="50" charset="-128"/>
                <a:ea typeface="メイリオ" panose="020B0604030504040204" pitchFamily="50" charset="-128"/>
              </a:rPr>
              <a:t>3</a:t>
            </a:r>
            <a:r>
              <a:rPr lang="ja-JP" altLang="en-US" sz="1600" dirty="0">
                <a:solidFill>
                  <a:schemeClr val="tx1"/>
                </a:solidFill>
                <a:latin typeface="メイリオ" panose="020B0604030504040204" pitchFamily="50" charset="-128"/>
                <a:ea typeface="メイリオ" panose="020B0604030504040204" pitchFamily="50" charset="-128"/>
              </a:rPr>
              <a:t>次元構造解析が可能</a:t>
            </a:r>
            <a:br>
              <a:rPr lang="en-US" altLang="ja-JP" sz="1600" dirty="0">
                <a:solidFill>
                  <a:schemeClr val="tx1"/>
                </a:solidFill>
                <a:latin typeface="メイリオ" panose="020B0604030504040204" pitchFamily="50" charset="-128"/>
                <a:ea typeface="メイリオ" panose="020B0604030504040204" pitchFamily="50" charset="-128"/>
              </a:rPr>
            </a:br>
            <a:endParaRPr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769621" y="2577847"/>
            <a:ext cx="3474720" cy="1815882"/>
          </a:xfrm>
          <a:prstGeom prst="rect">
            <a:avLst/>
          </a:prstGeom>
          <a:noFill/>
          <a:ln w="19050">
            <a:solidFill>
              <a:schemeClr val="bg1">
                <a:lumMod val="75000"/>
              </a:schemeClr>
            </a:solidFill>
          </a:ln>
        </p:spPr>
        <p:txBody>
          <a:bodyPr wrap="square" tIns="91440" bIns="91440" rtlCol="0" anchor="t">
            <a:spAutoFit/>
          </a:bodyPr>
          <a:lstStyle/>
          <a:p>
            <a:pPr marL="285750" indent="-285750">
              <a:spcBef>
                <a:spcPts val="600"/>
              </a:spcBef>
              <a:spcAft>
                <a:spcPts val="600"/>
              </a:spcAft>
              <a:buFont typeface="Arial" panose="020B0604020202020204" pitchFamily="34" charset="0"/>
              <a:buChar char="•"/>
            </a:pPr>
            <a:r>
              <a:rPr lang="ja-JP" altLang="en-US" sz="1600" dirty="0">
                <a:solidFill>
                  <a:schemeClr val="tx1"/>
                </a:solidFill>
                <a:latin typeface="メイリオ" panose="020B0604030504040204" pitchFamily="50" charset="-128"/>
                <a:ea typeface="メイリオ" panose="020B0604030504040204" pitchFamily="50" charset="-128"/>
              </a:rPr>
              <a:t>精密機器製造で培った微細加工技術をライフサイエンスへ応用</a:t>
            </a:r>
            <a:br>
              <a:rPr lang="en-US" altLang="ja-JP" sz="1600" dirty="0">
                <a:solidFill>
                  <a:schemeClr val="tx1"/>
                </a:solidFill>
                <a:latin typeface="メイリオ" panose="020B0604030504040204" pitchFamily="50" charset="-128"/>
                <a:ea typeface="メイリオ" panose="020B0604030504040204" pitchFamily="50" charset="-128"/>
              </a:rPr>
            </a:br>
            <a:endParaRPr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spcBef>
                <a:spcPts val="600"/>
              </a:spcBef>
              <a:spcAft>
                <a:spcPts val="600"/>
              </a:spcAft>
              <a:buFont typeface="Arial" panose="020B0604020202020204" pitchFamily="34" charset="0"/>
              <a:buChar char="•"/>
            </a:pPr>
            <a:r>
              <a:rPr lang="ja-JP" altLang="en-US" sz="1600" dirty="0">
                <a:solidFill>
                  <a:schemeClr val="tx1"/>
                </a:solidFill>
                <a:latin typeface="メイリオ" panose="020B0604030504040204" pitchFamily="50" charset="-128"/>
                <a:ea typeface="メイリオ" panose="020B0604030504040204" pitchFamily="50" charset="-128"/>
              </a:rPr>
              <a:t>マウスの授精では、卵子に極小のガラス針で精子をほぼ自動で注入可能</a:t>
            </a:r>
            <a:endParaRPr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4395450" y="2102394"/>
            <a:ext cx="3474720" cy="461665"/>
          </a:xfrm>
          <a:prstGeom prst="rect">
            <a:avLst/>
          </a:prstGeom>
          <a:solidFill>
            <a:schemeClr val="accent5"/>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3D</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解析）</a:t>
            </a:r>
            <a:endParaRPr 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69621" y="2102394"/>
            <a:ext cx="3474720" cy="46166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社（マニュピレーター）</a:t>
            </a:r>
            <a:endParaRPr 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プレースホルダー 2"/>
          <p:cNvSpPr>
            <a:spLocks noGrp="1"/>
          </p:cNvSpPr>
          <p:nvPr>
            <p:ph type="body" sz="quarter" idx="12"/>
          </p:nvPr>
        </p:nvSpPr>
        <p:spPr>
          <a:xfrm>
            <a:off x="696000" y="1488606"/>
            <a:ext cx="10800000" cy="451751"/>
          </a:xfrm>
        </p:spPr>
        <p:txBody>
          <a:bodyPr>
            <a:normAutofit/>
          </a:bodyPr>
          <a:lstStyle/>
          <a:p>
            <a:pPr marL="285750" indent="-285750">
              <a:buFont typeface="Wingdings" panose="05000000000000000000" pitchFamily="2" charset="2"/>
              <a:buChar char="§"/>
            </a:pPr>
            <a:r>
              <a:rPr lang="ja-JP" altLang="en-US" sz="2000" dirty="0">
                <a:solidFill>
                  <a:schemeClr val="tx1"/>
                </a:solidFill>
              </a:rPr>
              <a:t>弊社がご紹介可能な企業様の一例</a:t>
            </a:r>
            <a:endParaRPr lang="en-US" sz="2000" dirty="0">
              <a:solidFill>
                <a:schemeClr val="tx1"/>
              </a:solidFill>
            </a:endParaRPr>
          </a:p>
        </p:txBody>
      </p:sp>
      <p:sp>
        <p:nvSpPr>
          <p:cNvPr id="20" name="下矢印 19"/>
          <p:cNvSpPr/>
          <p:nvPr/>
        </p:nvSpPr>
        <p:spPr>
          <a:xfrm>
            <a:off x="4124396" y="4518410"/>
            <a:ext cx="4016828" cy="917079"/>
          </a:xfrm>
          <a:prstGeom prst="downArrow">
            <a:avLst>
              <a:gd name="adj1" fmla="val 50000"/>
              <a:gd name="adj2" fmla="val 100000"/>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2409749" y="5600651"/>
            <a:ext cx="7372502" cy="584775"/>
          </a:xfrm>
          <a:prstGeom prst="rect">
            <a:avLst/>
          </a:prstGeom>
          <a:noFill/>
        </p:spPr>
        <p:txBody>
          <a:bodyPr wrap="square" rtlCol="0">
            <a:spAutoFit/>
          </a:bodyPr>
          <a:lstStyle/>
          <a:p>
            <a:pPr marL="285750" indent="-285750" algn="ctr">
              <a:buFont typeface="Wingdings" panose="05000000000000000000" pitchFamily="2" charset="2"/>
              <a:buChar char="ü"/>
            </a:pPr>
            <a:r>
              <a:rPr lang="ja-JP" altLang="en-US" sz="3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アカデミアからの応用アイディアを広く募集中</a:t>
            </a:r>
            <a:endParaRPr lang="en-US" altLang="ja-JP" sz="3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8021280" y="2575566"/>
            <a:ext cx="3474720" cy="1815882"/>
          </a:xfrm>
          <a:prstGeom prst="rect">
            <a:avLst/>
          </a:prstGeom>
          <a:noFill/>
          <a:ln w="19050">
            <a:solidFill>
              <a:schemeClr val="bg1">
                <a:lumMod val="75000"/>
              </a:schemeClr>
            </a:solidFill>
          </a:ln>
        </p:spPr>
        <p:txBody>
          <a:bodyPr wrap="square" tIns="91440" bIns="91440" rtlCol="0" anchor="t">
            <a:spAutoFit/>
          </a:bodyPr>
          <a:lstStyle/>
          <a:p>
            <a:pPr marL="285750" indent="-285750">
              <a:spcBef>
                <a:spcPts val="600"/>
              </a:spcBef>
              <a:spcAft>
                <a:spcPts val="600"/>
              </a:spcAft>
              <a:buFont typeface="Arial" panose="020B0604020202020204" pitchFamily="34" charset="0"/>
              <a:buChar char="•"/>
            </a:pPr>
            <a:r>
              <a:rPr lang="ja-JP" altLang="en-US" sz="1600" dirty="0">
                <a:solidFill>
                  <a:schemeClr val="tx1"/>
                </a:solidFill>
                <a:latin typeface="メイリオ" panose="020B0604030504040204" pitchFamily="50" charset="-128"/>
                <a:ea typeface="メイリオ" panose="020B0604030504040204" pitchFamily="50" charset="-128"/>
              </a:rPr>
              <a:t>ポリマー製造で培った材料開発技術をライフサイエンスへ応用</a:t>
            </a:r>
            <a:br>
              <a:rPr lang="en-US" altLang="ja-JP" sz="1600" dirty="0">
                <a:solidFill>
                  <a:schemeClr val="tx1"/>
                </a:solidFill>
                <a:latin typeface="メイリオ" panose="020B0604030504040204" pitchFamily="50" charset="-128"/>
                <a:ea typeface="メイリオ" panose="020B0604030504040204" pitchFamily="50" charset="-128"/>
              </a:rPr>
            </a:br>
            <a:endParaRPr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spcBef>
                <a:spcPts val="600"/>
              </a:spcBef>
              <a:spcAft>
                <a:spcPts val="600"/>
              </a:spcAft>
              <a:buFont typeface="Arial" panose="020B0604020202020204" pitchFamily="34" charset="0"/>
              <a:buChar char="•"/>
            </a:pPr>
            <a:r>
              <a:rPr lang="ja-JP" altLang="en-US" sz="1600" dirty="0">
                <a:solidFill>
                  <a:schemeClr val="tx1"/>
                </a:solidFill>
                <a:latin typeface="メイリオ" panose="020B0604030504040204" pitchFamily="50" charset="-128"/>
                <a:ea typeface="メイリオ" panose="020B0604030504040204" pitchFamily="50" charset="-128"/>
              </a:rPr>
              <a:t>安定的なオルガノイド形成や</a:t>
            </a:r>
            <a:br>
              <a:rPr lang="en-US" altLang="ja-JP" sz="1600" dirty="0">
                <a:solidFill>
                  <a:schemeClr val="tx1"/>
                </a:solidFill>
                <a:latin typeface="メイリオ" panose="020B0604030504040204" pitchFamily="50" charset="-128"/>
                <a:ea typeface="メイリオ" panose="020B0604030504040204" pitchFamily="50" charset="-128"/>
              </a:rPr>
            </a:br>
            <a:r>
              <a:rPr lang="ja-JP" altLang="en-US" sz="1600" dirty="0">
                <a:solidFill>
                  <a:schemeClr val="tx1"/>
                </a:solidFill>
                <a:latin typeface="メイリオ" panose="020B0604030504040204" pitchFamily="50" charset="-128"/>
                <a:ea typeface="メイリオ" panose="020B0604030504040204" pitchFamily="50" charset="-128"/>
              </a:rPr>
              <a:t>温度依存で細胞が回収可能</a:t>
            </a:r>
            <a:br>
              <a:rPr lang="en-US" altLang="ja-JP" sz="1600" dirty="0">
                <a:solidFill>
                  <a:schemeClr val="tx1"/>
                </a:solidFill>
                <a:latin typeface="メイリオ" panose="020B0604030504040204" pitchFamily="50" charset="-128"/>
                <a:ea typeface="メイリオ" panose="020B0604030504040204" pitchFamily="50" charset="-128"/>
              </a:rPr>
            </a:br>
            <a:endParaRPr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4" name="正方形/長方形 13"/>
          <p:cNvSpPr/>
          <p:nvPr/>
        </p:nvSpPr>
        <p:spPr>
          <a:xfrm>
            <a:off x="8021280" y="2102394"/>
            <a:ext cx="3474720" cy="46166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社（培養基材）</a:t>
            </a:r>
            <a:endPar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5">
            <a:extLst>
              <a:ext uri="{FF2B5EF4-FFF2-40B4-BE49-F238E27FC236}">
                <a16:creationId xmlns:a16="http://schemas.microsoft.com/office/drawing/2014/main" id="{9EF9FFAD-5A86-467E-A823-B56E3415A968}"/>
              </a:ext>
            </a:extLst>
          </p:cNvPr>
          <p:cNvSpPr txBox="1">
            <a:spLocks/>
          </p:cNvSpPr>
          <p:nvPr/>
        </p:nvSpPr>
        <p:spPr>
          <a:xfrm>
            <a:off x="10989942" y="6196534"/>
            <a:ext cx="506058" cy="277200"/>
          </a:xfrm>
          <a:prstGeom prst="rect">
            <a:avLst/>
          </a:prstGeom>
        </p:spPr>
        <p:txBody>
          <a:bodyPr/>
          <a:lstStyle>
            <a:lvl1pPr defTabSz="292100">
              <a:defRPr sz="1400">
                <a:solidFill>
                  <a:srgbClr val="FFFFFF"/>
                </a:solidFill>
                <a:latin typeface="+mn-lt"/>
                <a:ea typeface="+mn-ea"/>
                <a:cs typeface="+mn-cs"/>
                <a:sym typeface="Helvetica"/>
              </a:defRPr>
            </a:lvl1pPr>
            <a:lvl2pPr defTabSz="292100">
              <a:defRPr sz="1400">
                <a:solidFill>
                  <a:srgbClr val="FFFFFF"/>
                </a:solidFill>
                <a:latin typeface="+mn-lt"/>
                <a:ea typeface="+mn-ea"/>
                <a:cs typeface="+mn-cs"/>
                <a:sym typeface="Helvetica"/>
              </a:defRPr>
            </a:lvl2pPr>
            <a:lvl3pPr defTabSz="292100">
              <a:defRPr sz="1400">
                <a:solidFill>
                  <a:srgbClr val="FFFFFF"/>
                </a:solidFill>
                <a:latin typeface="+mn-lt"/>
                <a:ea typeface="+mn-ea"/>
                <a:cs typeface="+mn-cs"/>
                <a:sym typeface="Helvetica"/>
              </a:defRPr>
            </a:lvl3pPr>
            <a:lvl4pPr defTabSz="292100">
              <a:defRPr sz="1400">
                <a:solidFill>
                  <a:srgbClr val="FFFFFF"/>
                </a:solidFill>
                <a:latin typeface="+mn-lt"/>
                <a:ea typeface="+mn-ea"/>
                <a:cs typeface="+mn-cs"/>
                <a:sym typeface="Helvetica"/>
              </a:defRPr>
            </a:lvl4pPr>
            <a:lvl5pPr defTabSz="292100">
              <a:defRPr sz="1400">
                <a:solidFill>
                  <a:srgbClr val="FFFFFF"/>
                </a:solidFill>
                <a:latin typeface="+mn-lt"/>
                <a:ea typeface="+mn-ea"/>
                <a:cs typeface="+mn-cs"/>
                <a:sym typeface="Helvetica"/>
              </a:defRPr>
            </a:lvl5pPr>
            <a:lvl6pPr defTabSz="292100">
              <a:defRPr sz="1400">
                <a:solidFill>
                  <a:srgbClr val="FFFFFF"/>
                </a:solidFill>
                <a:latin typeface="+mn-lt"/>
                <a:ea typeface="+mn-ea"/>
                <a:cs typeface="+mn-cs"/>
                <a:sym typeface="Helvetica"/>
              </a:defRPr>
            </a:lvl6pPr>
            <a:lvl7pPr defTabSz="292100">
              <a:defRPr sz="1400">
                <a:solidFill>
                  <a:srgbClr val="FFFFFF"/>
                </a:solidFill>
                <a:latin typeface="+mn-lt"/>
                <a:ea typeface="+mn-ea"/>
                <a:cs typeface="+mn-cs"/>
                <a:sym typeface="Helvetica"/>
              </a:defRPr>
            </a:lvl7pPr>
            <a:lvl8pPr defTabSz="292100">
              <a:defRPr sz="1400">
                <a:solidFill>
                  <a:srgbClr val="FFFFFF"/>
                </a:solidFill>
                <a:latin typeface="+mn-lt"/>
                <a:ea typeface="+mn-ea"/>
                <a:cs typeface="+mn-cs"/>
                <a:sym typeface="Helvetica"/>
              </a:defRPr>
            </a:lvl8pPr>
            <a:lvl9pPr defTabSz="292100">
              <a:defRPr sz="1400">
                <a:solidFill>
                  <a:srgbClr val="FFFFFF"/>
                </a:solidFill>
                <a:latin typeface="+mn-lt"/>
                <a:ea typeface="+mn-ea"/>
                <a:cs typeface="+mn-cs"/>
                <a:sym typeface="Helvetica"/>
              </a:defRPr>
            </a:lvl9pPr>
          </a:lstStyle>
          <a:p>
            <a:pPr algn="r"/>
            <a:fld id="{33EC3C43-8795-4F1D-8838-7ABC8F2613BC}" type="slidenum">
              <a:rPr lang="ja-JP" altLang="en-US" sz="1200" smtClean="0">
                <a:solidFill>
                  <a:schemeClr val="bg1">
                    <a:lumMod val="50000"/>
                  </a:schemeClr>
                </a:solidFill>
              </a:rPr>
              <a:pPr algn="r"/>
              <a:t>9</a:t>
            </a:fld>
            <a:endParaRPr lang="ja-JP" altLang="en-US" sz="1200" dirty="0">
              <a:solidFill>
                <a:schemeClr val="bg1">
                  <a:lumMod val="50000"/>
                </a:schemeClr>
              </a:solidFill>
            </a:endParaRPr>
          </a:p>
        </p:txBody>
      </p:sp>
    </p:spTree>
    <p:extLst>
      <p:ext uri="{BB962C8B-B14F-4D97-AF65-F5344CB8AC3E}">
        <p14:creationId xmlns:p14="http://schemas.microsoft.com/office/powerpoint/2010/main" val="934269072"/>
      </p:ext>
    </p:extLst>
  </p:cSld>
  <p:clrMapOvr>
    <a:masterClrMapping/>
  </p:clrMapOvr>
</p:sld>
</file>

<file path=ppt/theme/theme1.xml><?xml version="1.0" encoding="utf-8"?>
<a:theme xmlns:a="http://schemas.openxmlformats.org/drawingml/2006/main" name="Default">
  <a:themeElements>
    <a:clrScheme name="ユーザー定義 1">
      <a:dk1>
        <a:srgbClr val="FFFFFF"/>
      </a:dk1>
      <a:lt1>
        <a:srgbClr val="292929"/>
      </a:lt1>
      <a:dk2>
        <a:srgbClr val="A7A7A7"/>
      </a:dk2>
      <a:lt2>
        <a:srgbClr val="EDEDED"/>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1">
            <a:shade val="50000"/>
          </a:schemeClr>
        </a:lnRef>
        <a:fillRef idx="1">
          <a:schemeClr val="accent1"/>
        </a:fillRef>
        <a:effectRef idx="0">
          <a:schemeClr val="accent1"/>
        </a:effectRef>
        <a:fontRef idx="minor">
          <a:schemeClr val="lt1"/>
        </a:fontRef>
      </a:style>
    </a:spDef>
    <a:lnDef>
      <a:spPr>
        <a:noFill/>
        <a:ln w="25400" cap="flat">
          <a:solidFill>
            <a:srgbClr val="0365C0"/>
          </a:solidFill>
          <a:prstDash val="solid"/>
          <a:bevel/>
        </a:ln>
        <a:effectLst>
          <a:outerShdw blurRad="508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0" tIns="0" rIns="0" bIns="0" numCol="1" spcCol="38100" rtlCol="0" anchor="t">
        <a:spAutoFit/>
      </a:bodyPr>
      <a:lstStyle>
        <a:defPPr marL="0" marR="0" indent="0" algn="l"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dirty="0" smtClean="0">
            <a:ln>
              <a:noFill/>
            </a:ln>
            <a:solidFill>
              <a:schemeClr val="tx1"/>
            </a:solidFill>
            <a:effectLst/>
            <a:uFillTx/>
            <a:latin typeface="メイリオ" panose="020B0604030504040204" pitchFamily="50" charset="-128"/>
            <a:ea typeface="メイリオ" panose="020B0604030504040204" pitchFamily="50" charset="-128"/>
            <a:cs typeface="+mn-cs"/>
            <a:sym typeface="Helvetica"/>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2519A"/>
        </a:solidFill>
        <a:ln w="25400" cap="flat">
          <a:solidFill>
            <a:srgbClr val="0365C0"/>
          </a:solidFill>
          <a:prstDash val="solid"/>
          <a:bevel/>
        </a:ln>
        <a:effectLst>
          <a:outerShdw blurRad="50800" dist="25400" dir="5400000" rotWithShape="0">
            <a:srgbClr val="000000">
              <a:alpha val="50000"/>
            </a:srgbClr>
          </a:outerShdw>
        </a:effectLst>
      </a:spPr>
      <a:bodyPr rot="0" spcFirstLastPara="1" vertOverflow="overflow" horzOverflow="overflow" vert="horz" wrap="square" lIns="71436" tIns="71436" rIns="71436" bIns="71436" numCol="1" spcCol="38100" rtlCol="0" anchor="ctr">
        <a:spAutoFit/>
      </a:bodyPr>
      <a:lstStyle>
        <a:defPPr marL="0" marR="0" indent="0" algn="l" defTabSz="584200" rtl="0" fontAlgn="auto" latinLnBrk="1" hangingPunct="0">
          <a:lnSpc>
            <a:spcPct val="100000"/>
          </a:lnSpc>
          <a:spcBef>
            <a:spcPts val="0"/>
          </a:spcBef>
          <a:spcAft>
            <a:spcPts val="0"/>
          </a:spcAft>
          <a:buClrTx/>
          <a:buSzTx/>
          <a:buFontTx/>
          <a:buNone/>
          <a:tabLst/>
          <a:defRPr kumimoji="0" sz="28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508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0" tIns="0" rIns="0" bIns="0" numCol="1" spcCol="38100" rtlCol="0" anchor="t">
        <a:spAutoFit/>
      </a:bodyPr>
      <a:lstStyle>
        <a:defPPr marL="0" marR="0" indent="0" algn="l" defTabSz="584200" rtl="0" fontAlgn="auto" latinLnBrk="1" hangingPunct="0">
          <a:lnSpc>
            <a:spcPct val="100000"/>
          </a:lnSpc>
          <a:spcBef>
            <a:spcPts val="0"/>
          </a:spcBef>
          <a:spcAft>
            <a:spcPts val="0"/>
          </a:spcAft>
          <a:buClrTx/>
          <a:buSzTx/>
          <a:buFontTx/>
          <a:buNone/>
          <a:tabLst/>
          <a:defRPr kumimoji="0" sz="28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1932</TotalTime>
  <Words>1421</Words>
  <Application>Microsoft Macintosh PowerPoint</Application>
  <PresentationFormat>ワイド画面</PresentationFormat>
  <Paragraphs>202</Paragraphs>
  <Slides>14</Slides>
  <Notes>14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14</vt:i4>
      </vt:variant>
    </vt:vector>
  </HeadingPairs>
  <TitlesOfParts>
    <vt:vector size="24" baseType="lpstr">
      <vt:lpstr>BIZ UDP明朝 Medium</vt:lpstr>
      <vt:lpstr>Meiryo UI</vt:lpstr>
      <vt:lpstr>メイリオ</vt:lpstr>
      <vt:lpstr>游ゴシック</vt:lpstr>
      <vt:lpstr>Arial</vt:lpstr>
      <vt:lpstr>Avenir Roman</vt:lpstr>
      <vt:lpstr>Calibri</vt:lpstr>
      <vt:lpstr>Helvetica</vt:lpstr>
      <vt:lpstr>Wingdings</vt:lpstr>
      <vt:lpstr>Default</vt:lpstr>
      <vt:lpstr>PowerPoint プレゼンテーション</vt:lpstr>
      <vt:lpstr>PowerPoint プレゼンテーション</vt:lpstr>
      <vt:lpstr>PowerPoint プレゼンテーション</vt:lpstr>
      <vt:lpstr>PowerPoint プレゼンテーション</vt:lpstr>
      <vt:lpstr>研究受託サービスの実績と新しい展開</vt:lpstr>
      <vt:lpstr>アルツハイマー病患者由来iPS細胞</vt:lpstr>
      <vt:lpstr>PowerPoint プレゼンテーション</vt:lpstr>
      <vt:lpstr>PowerPoint プレゼンテーション</vt:lpstr>
      <vt:lpstr>支援実績：KOLヒアリング例</vt:lpstr>
      <vt:lpstr>弊社Capabilityを活用した事業支援事業</vt:lpstr>
      <vt:lpstr>支援実績：アプリケーションデータ取得、ポスター発表 （ノバ・バイオメディカル様）</vt:lpstr>
      <vt:lpstr>支援実績：阪大西田先生の角膜再生医療の事業化支援 世界初、iPS細胞由来角膜上皮シート移植の実施</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iPS_Portal_Inc</dc:creator>
  <cp:lastModifiedBy>su3e0214@yahoo.co.jp</cp:lastModifiedBy>
  <cp:revision>62</cp:revision>
  <cp:lastPrinted>2020-04-17T03:51:25Z</cp:lastPrinted>
  <dcterms:modified xsi:type="dcterms:W3CDTF">2020-05-13T08:03:11Z</dcterms:modified>
</cp:coreProperties>
</file>